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461" r:id="rId3"/>
    <p:sldId id="457" r:id="rId4"/>
    <p:sldId id="397" r:id="rId5"/>
    <p:sldId id="405" r:id="rId6"/>
    <p:sldId id="420" r:id="rId7"/>
    <p:sldId id="400" r:id="rId8"/>
    <p:sldId id="408" r:id="rId9"/>
    <p:sldId id="421" r:id="rId10"/>
    <p:sldId id="423" r:id="rId11"/>
    <p:sldId id="425" r:id="rId12"/>
    <p:sldId id="409" r:id="rId13"/>
    <p:sldId id="399" r:id="rId14"/>
    <p:sldId id="459" r:id="rId15"/>
    <p:sldId id="460" r:id="rId16"/>
    <p:sldId id="462" r:id="rId17"/>
    <p:sldId id="411" r:id="rId18"/>
    <p:sldId id="412" r:id="rId19"/>
    <p:sldId id="465" r:id="rId20"/>
    <p:sldId id="414" r:id="rId21"/>
    <p:sldId id="466" r:id="rId22"/>
    <p:sldId id="470" r:id="rId23"/>
    <p:sldId id="464" r:id="rId24"/>
    <p:sldId id="468" r:id="rId25"/>
    <p:sldId id="469" r:id="rId26"/>
    <p:sldId id="471" r:id="rId27"/>
    <p:sldId id="456" r:id="rId28"/>
    <p:sldId id="413" r:id="rId29"/>
    <p:sldId id="458" r:id="rId30"/>
    <p:sldId id="415" r:id="rId31"/>
    <p:sldId id="416" r:id="rId32"/>
    <p:sldId id="417" r:id="rId33"/>
    <p:sldId id="418" r:id="rId34"/>
    <p:sldId id="419" r:id="rId35"/>
    <p:sldId id="40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E1D"/>
    <a:srgbClr val="F7B500"/>
    <a:srgbClr val="0F859C"/>
    <a:srgbClr val="005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4"/>
    <p:restoredTop sz="89503"/>
  </p:normalViewPr>
  <p:slideViewPr>
    <p:cSldViewPr snapToGrid="0" snapToObjects="1">
      <p:cViewPr varScale="1">
        <p:scale>
          <a:sx n="82" d="100"/>
          <a:sy n="82" d="100"/>
        </p:scale>
        <p:origin x="1008" y="176"/>
      </p:cViewPr>
      <p:guideLst>
        <p:guide orient="horz" pos="119"/>
        <p:guide pos="21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9" d="100"/>
          <a:sy n="89" d="100"/>
        </p:scale>
        <p:origin x="263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FFBC8-A418-6444-A1F2-AF3DCBD12C89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4DADA-A641-F04B-8DE3-7D893515C2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04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 storage and sharing – short and long term - collaborative, streamlined upload from data generated at </a:t>
            </a:r>
            <a:r>
              <a:rPr lang="en-GB" dirty="0" err="1"/>
              <a:t>Norseq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Data management – planning, storing, sharing data – Data management plan</a:t>
            </a:r>
          </a:p>
          <a:p>
            <a:pPr marL="0" indent="0">
              <a:buNone/>
            </a:pPr>
            <a:r>
              <a:rPr lang="en-GB" dirty="0"/>
              <a:t>Data analysis – reproducible, through available Galaxy pipelines</a:t>
            </a:r>
          </a:p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522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531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Data can be pushed directly from the </a:t>
            </a:r>
            <a:r>
              <a:rPr lang="en-GB" noProof="0" dirty="0" err="1"/>
              <a:t>NeLS</a:t>
            </a:r>
            <a:r>
              <a:rPr lang="en-GB" noProof="0" dirty="0"/>
              <a:t> storage to </a:t>
            </a:r>
            <a:r>
              <a:rPr lang="en-GB" noProof="0" dirty="0" err="1"/>
              <a:t>NeLS</a:t>
            </a:r>
            <a:r>
              <a:rPr lang="en-GB" noProof="0" dirty="0"/>
              <a:t> Galaxy for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352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856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Archiving – typically when a project is ending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153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orbel"/>
              </a:rPr>
              <a:t>This involves capturing metadata as early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011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675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user can also switch to another </a:t>
            </a:r>
            <a:r>
              <a:rPr lang="en-GB" dirty="0" err="1"/>
              <a:t>NeLS</a:t>
            </a:r>
            <a:r>
              <a:rPr lang="en-GB" dirty="0"/>
              <a:t> Galaxy at other Norwegian Universities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647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182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681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</a:t>
            </a:r>
            <a:r>
              <a:rPr lang="en-GB" dirty="0" err="1"/>
              <a:t>SPAdes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485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orbel"/>
              </a:rPr>
              <a:t>This involves capturing metadata as early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33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</a:t>
            </a:r>
            <a:r>
              <a:rPr lang="en-GB" dirty="0" err="1"/>
              <a:t>SPAdes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815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</a:t>
            </a:r>
            <a:r>
              <a:rPr lang="en-GB" dirty="0" err="1"/>
              <a:t>SPAdes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077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386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79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705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228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170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671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80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27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520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785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8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86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38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Directly deposited into </a:t>
            </a:r>
            <a:r>
              <a:rPr lang="en-GB" noProof="0" dirty="0" err="1"/>
              <a:t>NeLS</a:t>
            </a:r>
            <a:r>
              <a:rPr lang="en-GB" noProof="0" dirty="0"/>
              <a:t>/SBI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21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Common for all: sharing of data between members of the project  different permissions (read-only, reads-write, PI can add people to the project)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102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Either with FEIDE login </a:t>
            </a:r>
            <a:r>
              <a:rPr lang="en-GB" noProof="0" dirty="0" err="1"/>
              <a:t>NeLS</a:t>
            </a:r>
            <a:r>
              <a:rPr lang="en-GB" noProof="0" dirty="0"/>
              <a:t> login for non-FEIDE users (</a:t>
            </a:r>
            <a:r>
              <a:rPr lang="en-GB" noProof="0" dirty="0" err="1"/>
              <a:t>eg.</a:t>
            </a:r>
            <a:r>
              <a:rPr lang="en-GB" noProof="0" dirty="0"/>
              <a:t> External collaborators)</a:t>
            </a:r>
          </a:p>
          <a:p>
            <a:pPr marL="0" indent="0">
              <a:buNone/>
            </a:pPr>
            <a:r>
              <a:rPr lang="en-GB" dirty="0"/>
              <a:t>Possible to access through the portal or through </a:t>
            </a:r>
            <a:r>
              <a:rPr lang="en-GB" dirty="0" err="1"/>
              <a:t>ssh</a:t>
            </a:r>
            <a:r>
              <a:rPr lang="en-GB" dirty="0"/>
              <a:t> (and API)</a:t>
            </a:r>
          </a:p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895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Access to personal storage and projects and SBI</a:t>
            </a:r>
          </a:p>
          <a:p>
            <a:pPr marL="0" indent="0">
              <a:buNone/>
            </a:pPr>
            <a:r>
              <a:rPr lang="en-GB" dirty="0"/>
              <a:t>Managing data – different roles</a:t>
            </a:r>
          </a:p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967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56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Sensitive data must be stored, accessed and </a:t>
            </a:r>
            <a:r>
              <a:rPr lang="en-GB" noProof="0" dirty="0" err="1"/>
              <a:t>analyzed</a:t>
            </a:r>
            <a:r>
              <a:rPr lang="en-GB" noProof="0" dirty="0"/>
              <a:t> according to strict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573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LIX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765E3E7-202D-E044-89D5-AAF44171CC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159" y="4987396"/>
            <a:ext cx="2115348" cy="14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XCELE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r>
              <a:rPr lang="en-US" sz="24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</a:t>
            </a: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excelerate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5" name="Picture 5" descr="Excelerate_white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@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ELIXIREurope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/company/elixir-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911424" y="3645025"/>
            <a:ext cx="103632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8075" y="486916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
Andre nivå
Tredje nivå
Fjerde nivå
Femte nivå</a:t>
            </a:r>
            <a:endParaRPr lang="de-DE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862C69B-A6A4-AC4B-B95B-EBDE97C84F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0926" y="5409786"/>
            <a:ext cx="1895842" cy="12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3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1200" y="1525589"/>
            <a:ext cx="10871200" cy="4351337"/>
          </a:xfrm>
        </p:spPr>
        <p:txBody>
          <a:bodyPr/>
          <a:lstStyle/>
          <a:p>
            <a:pPr lvl="0"/>
            <a:r>
              <a:rPr lang="nb-NO"/>
              <a:t>Klikk for å redigere tekststiler i malen
Andre nivå
Tredje nivå
Fjerde nivå
Femte nivå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776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19200"/>
            <a:ext cx="53340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63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84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First level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Char char="•"/>
        <a:defRPr sz="2400">
          <a:solidFill>
            <a:schemeClr val="tx1"/>
          </a:solidFill>
          <a:latin typeface="Corbel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24.jpe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24.jpe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5400" dirty="0"/>
              <a:t>Introduction to </a:t>
            </a:r>
            <a:r>
              <a:rPr lang="en-GB" sz="5400" dirty="0" err="1"/>
              <a:t>NeLS</a:t>
            </a:r>
            <a:r>
              <a:rPr lang="en-GB" sz="5400" dirty="0"/>
              <a:t> and Galaxy</a:t>
            </a:r>
            <a:endParaRPr lang="en-GB" sz="5400" dirty="0">
              <a:latin typeface="Corbel" charset="0"/>
              <a:cs typeface="Corbel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national bioinformatics infrastructure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118272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Erik </a:t>
            </a:r>
            <a:r>
              <a:rPr lang="en-GB" sz="2000" dirty="0" err="1"/>
              <a:t>Hjerde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8698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3">
            <a:extLst>
              <a:ext uri="{FF2B5EF4-FFF2-40B4-BE49-F238E27FC236}">
                <a16:creationId xmlns:a16="http://schemas.microsoft.com/office/drawing/2014/main" id="{A5B9D98F-3F17-A547-8CEA-5F57BEAE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4" y="332656"/>
            <a:ext cx="9476737" cy="6525344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4800" dirty="0"/>
              <a:t>Sensitive data in TSD</a:t>
            </a:r>
            <a:endParaRPr lang="nb-NO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EB93DD-B15A-3642-B245-EF2CF231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665" y="5233183"/>
            <a:ext cx="2365962" cy="16248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A49327-A1ED-1442-8337-6B8F1AF63134}"/>
              </a:ext>
            </a:extLst>
          </p:cNvPr>
          <p:cNvSpPr/>
          <p:nvPr/>
        </p:nvSpPr>
        <p:spPr bwMode="auto">
          <a:xfrm>
            <a:off x="281354" y="2616591"/>
            <a:ext cx="6942793" cy="26165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F4396-89C6-E64B-9C03-9015871B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4" y="3433744"/>
            <a:ext cx="720080" cy="972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9B99D2-117E-3749-800C-A729B79F8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34" y="3692591"/>
            <a:ext cx="1944216" cy="5150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119289-2D90-A24F-86EF-999BA1C49000}"/>
              </a:ext>
            </a:extLst>
          </p:cNvPr>
          <p:cNvSpPr/>
          <p:nvPr/>
        </p:nvSpPr>
        <p:spPr bwMode="auto">
          <a:xfrm>
            <a:off x="433755" y="3446906"/>
            <a:ext cx="3026898" cy="958946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11" name="Picture 2" descr="Image result for european nucleotide archive logo">
            <a:extLst>
              <a:ext uri="{FF2B5EF4-FFF2-40B4-BE49-F238E27FC236}">
                <a16:creationId xmlns:a16="http://schemas.microsoft.com/office/drawing/2014/main" id="{7835743F-720F-7A48-AEEC-695621E96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84" y="5409591"/>
            <a:ext cx="1052329" cy="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elixir core facility logo">
            <a:extLst>
              <a:ext uri="{FF2B5EF4-FFF2-40B4-BE49-F238E27FC236}">
                <a16:creationId xmlns:a16="http://schemas.microsoft.com/office/drawing/2014/main" id="{C25AE7D3-BA21-6A4C-952E-1B4D8093C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70" y="5410227"/>
            <a:ext cx="1412679" cy="10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8859A3-3D4F-2A42-B49A-8C738F160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3284" y="6027471"/>
            <a:ext cx="1052329" cy="207371"/>
          </a:xfrm>
          <a:prstGeom prst="rect">
            <a:avLst/>
          </a:prstGeom>
        </p:spPr>
      </p:pic>
      <p:pic>
        <p:nvPicPr>
          <p:cNvPr id="14" name="Picture 6" descr="logo">
            <a:extLst>
              <a:ext uri="{FF2B5EF4-FFF2-40B4-BE49-F238E27FC236}">
                <a16:creationId xmlns:a16="http://schemas.microsoft.com/office/drawing/2014/main" id="{4AE8E8B4-5222-384A-B3CC-46BE552D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90" y="6306658"/>
            <a:ext cx="397135" cy="3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B1CE34-798E-694A-B692-61045F272333}"/>
              </a:ext>
            </a:extLst>
          </p:cNvPr>
          <p:cNvSpPr/>
          <p:nvPr/>
        </p:nvSpPr>
        <p:spPr bwMode="auto">
          <a:xfrm>
            <a:off x="5552661" y="5698435"/>
            <a:ext cx="1192696" cy="536407"/>
          </a:xfrm>
          <a:prstGeom prst="rect">
            <a:avLst/>
          </a:prstGeom>
          <a:solidFill>
            <a:srgbClr val="F7B5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Research data archive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663392-6A7A-3749-AA46-5A195D6CC4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6657" y="5832045"/>
            <a:ext cx="2153478" cy="2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0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TSD – </a:t>
            </a:r>
            <a:r>
              <a:rPr lang="en-US" sz="4800" dirty="0" err="1"/>
              <a:t>Tjenester</a:t>
            </a:r>
            <a:r>
              <a:rPr lang="en-US" sz="4800" dirty="0"/>
              <a:t> for Sensitive Data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303037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National infrastructure for computing and data management of sensitive data</a:t>
            </a:r>
          </a:p>
          <a:p>
            <a:pPr marL="0" indent="0">
              <a:buNone/>
            </a:pPr>
            <a:r>
              <a:rPr lang="en-GB" dirty="0"/>
              <a:t>Fulfils the requirements by Norwegian law for treatment and storage of sensitive data</a:t>
            </a:r>
          </a:p>
          <a:p>
            <a:pPr marL="0" indent="0">
              <a:buNone/>
            </a:pPr>
            <a:r>
              <a:rPr lang="en-GB" dirty="0"/>
              <a:t>TSD is developed and hosted by USIT at the </a:t>
            </a:r>
            <a:r>
              <a:rPr lang="en-GB" dirty="0" err="1"/>
              <a:t>UiO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 err="1"/>
              <a:t>NeLS</a:t>
            </a:r>
            <a:r>
              <a:rPr lang="en-GB" dirty="0"/>
              <a:t>-portal is the only web entry point to get data in and out of TSD </a:t>
            </a:r>
          </a:p>
        </p:txBody>
      </p:sp>
      <p:pic>
        <p:nvPicPr>
          <p:cNvPr id="9" name="Picture 8" descr="Screen Shot 2016-12-14 at 21.36.39.png">
            <a:extLst>
              <a:ext uri="{FF2B5EF4-FFF2-40B4-BE49-F238E27FC236}">
                <a16:creationId xmlns:a16="http://schemas.microsoft.com/office/drawing/2014/main" id="{41220F8C-DFAA-0C4E-9C8E-B33490173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853" y="1921841"/>
            <a:ext cx="4556323" cy="23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Screen Shot 2016-12-14 at 21.36.39.png">
            <a:extLst>
              <a:ext uri="{FF2B5EF4-FFF2-40B4-BE49-F238E27FC236}">
                <a16:creationId xmlns:a16="http://schemas.microsoft.com/office/drawing/2014/main" id="{B74AE33D-D882-D748-B291-3E4535833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66" y="1799014"/>
            <a:ext cx="6781939" cy="3536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451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3">
            <a:extLst>
              <a:ext uri="{FF2B5EF4-FFF2-40B4-BE49-F238E27FC236}">
                <a16:creationId xmlns:a16="http://schemas.microsoft.com/office/drawing/2014/main" id="{A5B9D98F-3F17-A547-8CEA-5F57BEAE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4" y="332656"/>
            <a:ext cx="9476737" cy="6525344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4800" dirty="0"/>
              <a:t>Data analysis</a:t>
            </a:r>
            <a:endParaRPr lang="nb-NO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EB93DD-B15A-3642-B245-EF2CF231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665" y="5233183"/>
            <a:ext cx="2365962" cy="16248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A49327-A1ED-1442-8337-6B8F1AF63134}"/>
              </a:ext>
            </a:extLst>
          </p:cNvPr>
          <p:cNvSpPr/>
          <p:nvPr/>
        </p:nvSpPr>
        <p:spPr bwMode="auto">
          <a:xfrm>
            <a:off x="5176911" y="1420837"/>
            <a:ext cx="2138290" cy="22648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1026" name="Picture 2" descr="Image result for european nucleotide archive logo">
            <a:extLst>
              <a:ext uri="{FF2B5EF4-FFF2-40B4-BE49-F238E27FC236}">
                <a16:creationId xmlns:a16="http://schemas.microsoft.com/office/drawing/2014/main" id="{0178552B-E54A-1F42-A2BF-34653F8D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84" y="5409591"/>
            <a:ext cx="1052329" cy="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lixir core facility logo">
            <a:extLst>
              <a:ext uri="{FF2B5EF4-FFF2-40B4-BE49-F238E27FC236}">
                <a16:creationId xmlns:a16="http://schemas.microsoft.com/office/drawing/2014/main" id="{8B1FC79B-1C1D-5842-9B6B-00454369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70" y="5410227"/>
            <a:ext cx="1412679" cy="10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CB367B-1B99-7C40-913D-97B508594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84" y="6027471"/>
            <a:ext cx="1052329" cy="207371"/>
          </a:xfrm>
          <a:prstGeom prst="rect">
            <a:avLst/>
          </a:prstGeom>
        </p:spPr>
      </p:pic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A6F16877-3227-EA47-98BE-EF5F4F78C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90" y="6306658"/>
            <a:ext cx="397135" cy="3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83E8CD-5C19-0D46-8508-D6A5E7C02F1E}"/>
              </a:ext>
            </a:extLst>
          </p:cNvPr>
          <p:cNvSpPr/>
          <p:nvPr/>
        </p:nvSpPr>
        <p:spPr bwMode="auto">
          <a:xfrm>
            <a:off x="5552661" y="5698435"/>
            <a:ext cx="1192696" cy="536407"/>
          </a:xfrm>
          <a:prstGeom prst="rect">
            <a:avLst/>
          </a:prstGeom>
          <a:solidFill>
            <a:srgbClr val="F7B5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Research data archive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0381B-DD98-1643-83CF-0312E0C131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6657" y="5832045"/>
            <a:ext cx="2153478" cy="2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2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7B2A19-092A-A34B-9391-C4897EEE7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97" y="2258413"/>
            <a:ext cx="2541606" cy="31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analysis in </a:t>
            </a:r>
            <a:r>
              <a:rPr lang="en-US" sz="4800" dirty="0" err="1"/>
              <a:t>NeLS</a:t>
            </a:r>
            <a:r>
              <a:rPr lang="en-US" sz="4800" dirty="0"/>
              <a:t> Galaxy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761340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Each node host a Galaxy server with unique “flavour”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8A9186-570F-5641-BC64-E4AED4F03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" y="2030228"/>
            <a:ext cx="7621809" cy="39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1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3">
            <a:extLst>
              <a:ext uri="{FF2B5EF4-FFF2-40B4-BE49-F238E27FC236}">
                <a16:creationId xmlns:a16="http://schemas.microsoft.com/office/drawing/2014/main" id="{A5B9D98F-3F17-A547-8CEA-5F57BEAE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4" y="332656"/>
            <a:ext cx="9476737" cy="6525344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4800" dirty="0"/>
              <a:t>Data archiving in data repositories</a:t>
            </a:r>
            <a:endParaRPr lang="nb-NO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EB93DD-B15A-3642-B245-EF2CF231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665" y="5233183"/>
            <a:ext cx="2365962" cy="16248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A49327-A1ED-1442-8337-6B8F1AF63134}"/>
              </a:ext>
            </a:extLst>
          </p:cNvPr>
          <p:cNvSpPr/>
          <p:nvPr/>
        </p:nvSpPr>
        <p:spPr bwMode="auto">
          <a:xfrm flipV="1">
            <a:off x="5085857" y="5233182"/>
            <a:ext cx="2138290" cy="13653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7" name="Picture 2" descr="Image result for european nucleotide archive logo">
            <a:extLst>
              <a:ext uri="{FF2B5EF4-FFF2-40B4-BE49-F238E27FC236}">
                <a16:creationId xmlns:a16="http://schemas.microsoft.com/office/drawing/2014/main" id="{EE707434-2306-094C-B0E6-CFFD961C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84" y="5409591"/>
            <a:ext cx="1052329" cy="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elixir core facility logo">
            <a:extLst>
              <a:ext uri="{FF2B5EF4-FFF2-40B4-BE49-F238E27FC236}">
                <a16:creationId xmlns:a16="http://schemas.microsoft.com/office/drawing/2014/main" id="{298AEB63-01F8-5B44-BEB0-67B20972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70" y="5410227"/>
            <a:ext cx="1412679" cy="10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83B4A-2DD4-F94C-9CDA-344011BFD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84" y="6027471"/>
            <a:ext cx="1052329" cy="207371"/>
          </a:xfrm>
          <a:prstGeom prst="rect">
            <a:avLst/>
          </a:prstGeom>
        </p:spPr>
      </p:pic>
      <p:pic>
        <p:nvPicPr>
          <p:cNvPr id="11" name="Picture 6" descr="logo">
            <a:extLst>
              <a:ext uri="{FF2B5EF4-FFF2-40B4-BE49-F238E27FC236}">
                <a16:creationId xmlns:a16="http://schemas.microsoft.com/office/drawing/2014/main" id="{A50CCC93-48CD-B946-9780-803F5469B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90" y="6306658"/>
            <a:ext cx="397135" cy="3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5F2BD0-52E7-C64C-A462-F588E42D4F84}"/>
              </a:ext>
            </a:extLst>
          </p:cNvPr>
          <p:cNvSpPr/>
          <p:nvPr/>
        </p:nvSpPr>
        <p:spPr bwMode="auto">
          <a:xfrm>
            <a:off x="5552661" y="5698435"/>
            <a:ext cx="1192696" cy="536407"/>
          </a:xfrm>
          <a:prstGeom prst="rect">
            <a:avLst/>
          </a:prstGeom>
          <a:solidFill>
            <a:srgbClr val="F7B5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Research data archive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046209-9B32-AA47-9661-DA33A4736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6657" y="5832045"/>
            <a:ext cx="2153478" cy="2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3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orbel" charset="0"/>
                <a:cs typeface="Geneva" charset="0"/>
              </a:rPr>
              <a:t>Overview of data management</a:t>
            </a:r>
            <a:endParaRPr lang="nb-NO" sz="48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A034371-8C6F-5042-9F2F-D217BE462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3" y="1148752"/>
            <a:ext cx="10871200" cy="4351337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cs typeface="Corbel"/>
              </a:rPr>
              <a:t>FAIR data management from sequencing provider to public repository</a:t>
            </a:r>
          </a:p>
        </p:txBody>
      </p:sp>
      <p:sp>
        <p:nvSpPr>
          <p:cNvPr id="4" name="AutoShape 2" descr="https://www.uzh.ch/blog/hbz/files/2018/11/Kapitel-DMP.jpg">
            <a:extLst>
              <a:ext uri="{FF2B5EF4-FFF2-40B4-BE49-F238E27FC236}">
                <a16:creationId xmlns:a16="http://schemas.microsoft.com/office/drawing/2014/main" id="{888E57D9-0336-2D4F-B29E-7F39E24B48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1004888"/>
            <a:ext cx="121920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www.uzh.ch/blog/hbz/files/2018/11/Kapitel-DMP.jpg">
            <a:extLst>
              <a:ext uri="{FF2B5EF4-FFF2-40B4-BE49-F238E27FC236}">
                <a16:creationId xmlns:a16="http://schemas.microsoft.com/office/drawing/2014/main" id="{1EBB7807-B6C7-F34D-A725-6651F2F856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157288"/>
            <a:ext cx="121920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22786B5-0B88-DC4F-91FC-C598944BB303}"/>
              </a:ext>
            </a:extLst>
          </p:cNvPr>
          <p:cNvSpPr/>
          <p:nvPr/>
        </p:nvSpPr>
        <p:spPr bwMode="auto">
          <a:xfrm>
            <a:off x="719403" y="4917169"/>
            <a:ext cx="11023600" cy="689701"/>
          </a:xfrm>
          <a:prstGeom prst="rightArrow">
            <a:avLst>
              <a:gd name="adj1" fmla="val 50000"/>
              <a:gd name="adj2" fmla="val 37286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Data management</a:t>
            </a:r>
          </a:p>
        </p:txBody>
      </p:sp>
      <p:pic>
        <p:nvPicPr>
          <p:cNvPr id="4098" name="Picture 2" descr="Image result for illumina machine">
            <a:extLst>
              <a:ext uri="{FF2B5EF4-FFF2-40B4-BE49-F238E27FC236}">
                <a16:creationId xmlns:a16="http://schemas.microsoft.com/office/drawing/2014/main" id="{EB9D0D6E-00A1-DC4C-ABCA-797D1C21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4" y="2446936"/>
            <a:ext cx="2877395" cy="13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 result for transparent image of computer chassis">
            <a:extLst>
              <a:ext uri="{FF2B5EF4-FFF2-40B4-BE49-F238E27FC236}">
                <a16:creationId xmlns:a16="http://schemas.microsoft.com/office/drawing/2014/main" id="{169BF5F8-A2D3-C440-8AA2-2900DC5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045" y="2428701"/>
            <a:ext cx="2431198" cy="136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FEFC06-C752-694F-A708-F91F14B1C20E}"/>
              </a:ext>
            </a:extLst>
          </p:cNvPr>
          <p:cNvGrpSpPr/>
          <p:nvPr/>
        </p:nvGrpSpPr>
        <p:grpSpPr>
          <a:xfrm>
            <a:off x="5475469" y="2428701"/>
            <a:ext cx="2926970" cy="1464743"/>
            <a:chOff x="6207453" y="2493833"/>
            <a:chExt cx="3016059" cy="1509326"/>
          </a:xfrm>
        </p:grpSpPr>
        <p:pic>
          <p:nvPicPr>
            <p:cNvPr id="4102" name="Picture 6" descr="Image result for cloud">
              <a:extLst>
                <a:ext uri="{FF2B5EF4-FFF2-40B4-BE49-F238E27FC236}">
                  <a16:creationId xmlns:a16="http://schemas.microsoft.com/office/drawing/2014/main" id="{57C33687-219D-6D4A-85FE-C0CF6C32B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877" y="2553696"/>
              <a:ext cx="2345635" cy="1449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1AF91E-F99D-F440-B442-DCCF4626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8398" y="3324419"/>
              <a:ext cx="482502" cy="624589"/>
            </a:xfrm>
            <a:prstGeom prst="rect">
              <a:avLst/>
            </a:prstGeom>
          </p:spPr>
        </p:pic>
        <p:pic>
          <p:nvPicPr>
            <p:cNvPr id="4108" name="Picture 12" descr="Image result for transparent image of computer chassis">
              <a:extLst>
                <a:ext uri="{FF2B5EF4-FFF2-40B4-BE49-F238E27FC236}">
                  <a16:creationId xmlns:a16="http://schemas.microsoft.com/office/drawing/2014/main" id="{86DC0D98-8207-E440-BF56-00E6731A9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453" y="2848661"/>
              <a:ext cx="1776449" cy="999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C05F53-7432-EF4A-8045-D6A4898D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8398" y="2493833"/>
              <a:ext cx="482502" cy="6245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E90F229-B15E-FA43-B8E4-FFE45EBD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6514" y="2985821"/>
              <a:ext cx="482502" cy="624589"/>
            </a:xfrm>
            <a:prstGeom prst="rect">
              <a:avLst/>
            </a:prstGeom>
          </p:spPr>
        </p:pic>
      </p:grpSp>
      <p:pic>
        <p:nvPicPr>
          <p:cNvPr id="25" name="Picture 2" descr="Image result for norseq">
            <a:extLst>
              <a:ext uri="{FF2B5EF4-FFF2-40B4-BE49-F238E27FC236}">
                <a16:creationId xmlns:a16="http://schemas.microsoft.com/office/drawing/2014/main" id="{DFDA4B2C-39A6-D54F-BEF3-A0AF2B3E3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6" y="4294115"/>
            <a:ext cx="1732249" cy="296407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8ADDB-F8A8-6E4A-A7A5-D4DDCB6A5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907" y="4140259"/>
            <a:ext cx="462600" cy="624510"/>
          </a:xfrm>
          <a:prstGeom prst="rect">
            <a:avLst/>
          </a:prstGeom>
        </p:spPr>
      </p:pic>
      <p:pic>
        <p:nvPicPr>
          <p:cNvPr id="27" name="Picture 14" descr="Image result for nels norway">
            <a:extLst>
              <a:ext uri="{FF2B5EF4-FFF2-40B4-BE49-F238E27FC236}">
                <a16:creationId xmlns:a16="http://schemas.microsoft.com/office/drawing/2014/main" id="{E59D3868-8629-2145-B039-29A9F4A2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14" y="4212146"/>
            <a:ext cx="1565640" cy="5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ABA3B9-13DC-2140-A14E-AEDB3D85028C}"/>
              </a:ext>
            </a:extLst>
          </p:cNvPr>
          <p:cNvSpPr txBox="1"/>
          <p:nvPr/>
        </p:nvSpPr>
        <p:spPr>
          <a:xfrm>
            <a:off x="754588" y="202196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94DA7D-E89E-264E-A8AC-F327AAAFA206}"/>
              </a:ext>
            </a:extLst>
          </p:cNvPr>
          <p:cNvSpPr txBox="1"/>
          <p:nvPr/>
        </p:nvSpPr>
        <p:spPr>
          <a:xfrm>
            <a:off x="3149191" y="201620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storage/sharing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DBDE76-6402-0243-884C-0CB46BB0C68C}"/>
              </a:ext>
            </a:extLst>
          </p:cNvPr>
          <p:cNvSpPr txBox="1"/>
          <p:nvPr/>
        </p:nvSpPr>
        <p:spPr>
          <a:xfrm>
            <a:off x="6421163" y="202196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compute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D7C0B-0D87-0142-A894-2321ACF769F2}"/>
              </a:ext>
            </a:extLst>
          </p:cNvPr>
          <p:cNvSpPr txBox="1"/>
          <p:nvPr/>
        </p:nvSpPr>
        <p:spPr>
          <a:xfrm>
            <a:off x="9384376" y="201451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archiving</a:t>
            </a:r>
          </a:p>
        </p:txBody>
      </p:sp>
      <p:pic>
        <p:nvPicPr>
          <p:cNvPr id="32" name="Picture 4" descr="Image result for elixir core facility logo">
            <a:extLst>
              <a:ext uri="{FF2B5EF4-FFF2-40B4-BE49-F238E27FC236}">
                <a16:creationId xmlns:a16="http://schemas.microsoft.com/office/drawing/2014/main" id="{77A5CBC5-138C-DB43-B01D-1553969E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275" y="3867549"/>
            <a:ext cx="1081846" cy="79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EA709-7307-CF48-B717-EBFB7B4897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6469" y="4419847"/>
            <a:ext cx="1781323" cy="222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EB257-268C-884A-A154-1A5F982BB2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8006" y="2429032"/>
            <a:ext cx="1083277" cy="13642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DFAA90-B66D-9747-AA19-39623F3454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0910" y="4209420"/>
            <a:ext cx="2006388" cy="5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Now Galaxy…</a:t>
            </a:r>
            <a:endParaRPr lang="nb-NO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84259D-AF33-614A-87D3-FE447298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27" y="1172396"/>
            <a:ext cx="9650395" cy="454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3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analysis in </a:t>
            </a:r>
            <a:r>
              <a:rPr lang="en-US" sz="4800" dirty="0" err="1"/>
              <a:t>NeLS</a:t>
            </a:r>
            <a:r>
              <a:rPr lang="en-US" sz="4800" dirty="0"/>
              <a:t> Galaxy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Galaxy: open, web-based platform for accessible, reproducible, and transparent computational biomedical research </a:t>
            </a:r>
          </a:p>
          <a:p>
            <a:pPr marL="0" indent="0">
              <a:buNone/>
            </a:pPr>
            <a:r>
              <a:rPr lang="en-GB" dirty="0"/>
              <a:t>This give access to multiple tools and data analysis workflows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171D57-07F2-3E42-BF43-9FB27869F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4" y="1519880"/>
            <a:ext cx="6653958" cy="34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4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analysis in </a:t>
            </a:r>
            <a:r>
              <a:rPr lang="en-US" sz="4800" dirty="0" err="1"/>
              <a:t>NeLS</a:t>
            </a:r>
            <a:r>
              <a:rPr lang="en-US" sz="4800" dirty="0"/>
              <a:t> Galaxy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Quick start guide:</a:t>
            </a:r>
          </a:p>
          <a:p>
            <a:pPr marL="400050" lvl="1" indent="0">
              <a:buNone/>
            </a:pPr>
            <a:r>
              <a:rPr lang="en-GB" dirty="0"/>
              <a:t>Galaxy basics</a:t>
            </a:r>
          </a:p>
          <a:p>
            <a:pPr marL="400050" lvl="1" indent="0">
              <a:buNone/>
            </a:pPr>
            <a:r>
              <a:rPr lang="en-GB" dirty="0"/>
              <a:t>Uploading local data files into Galaxy</a:t>
            </a:r>
          </a:p>
          <a:p>
            <a:pPr marL="400050" lvl="1" indent="0">
              <a:buNone/>
            </a:pPr>
            <a:r>
              <a:rPr lang="en-GB" dirty="0"/>
              <a:t>How to import/export data from </a:t>
            </a:r>
            <a:r>
              <a:rPr lang="en-GB" dirty="0" err="1"/>
              <a:t>NeLS</a:t>
            </a:r>
            <a:r>
              <a:rPr lang="en-GB" dirty="0"/>
              <a:t> storage</a:t>
            </a:r>
          </a:p>
          <a:p>
            <a:pPr marL="400050" lvl="1" indent="0">
              <a:buNone/>
            </a:pPr>
            <a:r>
              <a:rPr lang="en-GB" dirty="0"/>
              <a:t>Dataset collections</a:t>
            </a:r>
          </a:p>
          <a:p>
            <a:pPr marL="400050" lvl="1" indent="0">
              <a:buNone/>
            </a:pPr>
            <a:r>
              <a:rPr lang="en-GB" dirty="0"/>
              <a:t>Running tools</a:t>
            </a:r>
          </a:p>
          <a:p>
            <a:pPr marL="400050" lvl="1" indent="0">
              <a:buNone/>
            </a:pPr>
            <a:r>
              <a:rPr lang="en-GB" dirty="0"/>
              <a:t>Workflows</a:t>
            </a:r>
          </a:p>
          <a:p>
            <a:pPr marL="0" indent="0">
              <a:buNone/>
            </a:pPr>
            <a:r>
              <a:rPr lang="en-GB" dirty="0"/>
              <a:t>Total quota 250 GB</a:t>
            </a:r>
          </a:p>
          <a:p>
            <a:pPr marL="0" indent="0">
              <a:buNone/>
            </a:pPr>
            <a:r>
              <a:rPr lang="en-GB" dirty="0"/>
              <a:t>Contact support</a:t>
            </a:r>
          </a:p>
          <a:p>
            <a:pPr marL="0" indent="0">
              <a:buNone/>
            </a:pPr>
            <a:r>
              <a:rPr lang="en-GB" dirty="0"/>
              <a:t>Q&amp;A forum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F2BD7-2B77-C448-B3F1-16373081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4" y="1519880"/>
            <a:ext cx="6653958" cy="34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38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800" dirty="0"/>
              <a:t>Galaxy – The basics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Main menu</a:t>
            </a:r>
          </a:p>
          <a:p>
            <a:pPr marL="0" indent="0">
              <a:buNone/>
            </a:pPr>
            <a:r>
              <a:rPr lang="en-GB" dirty="0"/>
              <a:t>Tool menu</a:t>
            </a:r>
          </a:p>
          <a:p>
            <a:pPr marL="0" indent="0">
              <a:buNone/>
            </a:pPr>
            <a:r>
              <a:rPr lang="en-GB" dirty="0"/>
              <a:t>Main window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F2BD7-2B77-C448-B3F1-16373081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4" y="1519880"/>
            <a:ext cx="6653958" cy="34838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002EB-C47A-4044-AD43-F28A55938353}"/>
              </a:ext>
            </a:extLst>
          </p:cNvPr>
          <p:cNvSpPr/>
          <p:nvPr/>
        </p:nvSpPr>
        <p:spPr bwMode="auto">
          <a:xfrm>
            <a:off x="5321565" y="1633019"/>
            <a:ext cx="948605" cy="33706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723E7-B895-5247-BA4E-C4BE96ECF32B}"/>
              </a:ext>
            </a:extLst>
          </p:cNvPr>
          <p:cNvSpPr/>
          <p:nvPr/>
        </p:nvSpPr>
        <p:spPr bwMode="auto">
          <a:xfrm>
            <a:off x="11026917" y="1633019"/>
            <a:ext cx="948605" cy="33706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FC2CD-62DF-8F47-87BE-ED2E090A57F2}"/>
              </a:ext>
            </a:extLst>
          </p:cNvPr>
          <p:cNvSpPr/>
          <p:nvPr/>
        </p:nvSpPr>
        <p:spPr bwMode="auto">
          <a:xfrm>
            <a:off x="7469580" y="1486638"/>
            <a:ext cx="2327564" cy="1463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16D70-328A-7B4E-BC92-3A5D756F4C3C}"/>
              </a:ext>
            </a:extLst>
          </p:cNvPr>
          <p:cNvSpPr txBox="1"/>
          <p:nvPr/>
        </p:nvSpPr>
        <p:spPr>
          <a:xfrm>
            <a:off x="5171304" y="5050703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Tool menu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5628E-C2FB-404B-92A8-9EBF72A1E2C4}"/>
              </a:ext>
            </a:extLst>
          </p:cNvPr>
          <p:cNvSpPr txBox="1"/>
          <p:nvPr/>
        </p:nvSpPr>
        <p:spPr>
          <a:xfrm>
            <a:off x="11072711" y="505070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History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4F248-5D01-F14F-B6E8-6DD7B36F977F}"/>
              </a:ext>
            </a:extLst>
          </p:cNvPr>
          <p:cNvSpPr txBox="1"/>
          <p:nvPr/>
        </p:nvSpPr>
        <p:spPr>
          <a:xfrm>
            <a:off x="7970360" y="115647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 menu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B6E0A-4748-0343-974D-C17427D3B460}"/>
              </a:ext>
            </a:extLst>
          </p:cNvPr>
          <p:cNvSpPr txBox="1"/>
          <p:nvPr/>
        </p:nvSpPr>
        <p:spPr>
          <a:xfrm>
            <a:off x="7873378" y="5050703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 window</a:t>
            </a:r>
          </a:p>
        </p:txBody>
      </p:sp>
    </p:spTree>
    <p:extLst>
      <p:ext uri="{BB962C8B-B14F-4D97-AF65-F5344CB8AC3E}">
        <p14:creationId xmlns:p14="http://schemas.microsoft.com/office/powerpoint/2010/main" val="426623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6E4FC05A-BE41-8742-AFCA-DAE8FFD50D65}"/>
              </a:ext>
            </a:extLst>
          </p:cNvPr>
          <p:cNvSpPr/>
          <p:nvPr/>
        </p:nvSpPr>
        <p:spPr bwMode="auto">
          <a:xfrm>
            <a:off x="4822633" y="1490087"/>
            <a:ext cx="2708876" cy="2708876"/>
          </a:xfrm>
          <a:prstGeom prst="ellipse">
            <a:avLst/>
          </a:prstGeom>
          <a:solidFill>
            <a:srgbClr val="F7B500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ELIXIR.NO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" y="332656"/>
            <a:ext cx="11472597" cy="648072"/>
          </a:xfrm>
          <a:noFill/>
        </p:spPr>
        <p:txBody>
          <a:bodyPr/>
          <a:lstStyle/>
          <a:p>
            <a:r>
              <a:rPr lang="en-US" sz="3600" dirty="0" err="1"/>
              <a:t>NeLS</a:t>
            </a:r>
            <a:r>
              <a:rPr lang="en-US" sz="3600" dirty="0"/>
              <a:t> - the Norwegian e-Infrastructure for Life Science</a:t>
            </a:r>
            <a:endParaRPr lang="nb-NO" sz="3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3AAAFD-364C-AF47-9472-974E2902753D}"/>
              </a:ext>
            </a:extLst>
          </p:cNvPr>
          <p:cNvSpPr/>
          <p:nvPr/>
        </p:nvSpPr>
        <p:spPr bwMode="auto">
          <a:xfrm>
            <a:off x="5302772" y="2232134"/>
            <a:ext cx="1734087" cy="1734087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NeLS</a:t>
            </a:r>
            <a:endParaRPr kumimoji="0" lang="en-GB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7692AF-98FD-E244-8800-CBB14B50677C}"/>
              </a:ext>
            </a:extLst>
          </p:cNvPr>
          <p:cNvSpPr txBox="1"/>
          <p:nvPr/>
        </p:nvSpPr>
        <p:spPr>
          <a:xfrm rot="4934399">
            <a:off x="5119851" y="3107724"/>
            <a:ext cx="909373" cy="307777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A999A1-1BCC-9845-8C7B-6B90A9034CF3}"/>
              </a:ext>
            </a:extLst>
          </p:cNvPr>
          <p:cNvSpPr txBox="1"/>
          <p:nvPr/>
        </p:nvSpPr>
        <p:spPr>
          <a:xfrm rot="16868258">
            <a:off x="6376899" y="3099586"/>
            <a:ext cx="809987" cy="307777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26F61-059F-EE4E-A9BF-9D20AE4EE469}"/>
              </a:ext>
            </a:extLst>
          </p:cNvPr>
          <p:cNvSpPr txBox="1"/>
          <p:nvPr/>
        </p:nvSpPr>
        <p:spPr>
          <a:xfrm>
            <a:off x="5524572" y="3340784"/>
            <a:ext cx="1285726" cy="52322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C740AEA-5C5B-F644-ADF9-CDD950CED436}"/>
              </a:ext>
            </a:extLst>
          </p:cNvPr>
          <p:cNvSpPr/>
          <p:nvPr/>
        </p:nvSpPr>
        <p:spPr bwMode="auto">
          <a:xfrm>
            <a:off x="2965574" y="4260253"/>
            <a:ext cx="1211501" cy="4396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UiO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653E130-FE46-C541-92F8-4DF2339D0D95}"/>
              </a:ext>
            </a:extLst>
          </p:cNvPr>
          <p:cNvSpPr/>
          <p:nvPr/>
        </p:nvSpPr>
        <p:spPr bwMode="auto">
          <a:xfrm>
            <a:off x="4264373" y="4617431"/>
            <a:ext cx="1211501" cy="4396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NMBU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D065651-336F-8D49-BFBA-5A946BB396C9}"/>
              </a:ext>
            </a:extLst>
          </p:cNvPr>
          <p:cNvSpPr/>
          <p:nvPr/>
        </p:nvSpPr>
        <p:spPr bwMode="auto">
          <a:xfrm>
            <a:off x="6861971" y="4617430"/>
            <a:ext cx="1211501" cy="4396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NTNU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E0837A5-9E1E-2143-AC7C-615689D07B86}"/>
              </a:ext>
            </a:extLst>
          </p:cNvPr>
          <p:cNvSpPr/>
          <p:nvPr/>
        </p:nvSpPr>
        <p:spPr bwMode="auto">
          <a:xfrm>
            <a:off x="8160770" y="4260253"/>
            <a:ext cx="1211501" cy="4396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UiT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BE28858-B3ED-C046-B410-35D068421564}"/>
              </a:ext>
            </a:extLst>
          </p:cNvPr>
          <p:cNvSpPr/>
          <p:nvPr/>
        </p:nvSpPr>
        <p:spPr bwMode="auto">
          <a:xfrm>
            <a:off x="5563172" y="4990188"/>
            <a:ext cx="1211501" cy="4396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UiB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6AB6C2-203B-5945-899D-A97F3473120A}"/>
              </a:ext>
            </a:extLst>
          </p:cNvPr>
          <p:cNvCxnSpPr>
            <a:cxnSpLocks/>
            <a:stCxn id="11" idx="4"/>
            <a:endCxn id="26" idx="0"/>
          </p:cNvCxnSpPr>
          <p:nvPr/>
        </p:nvCxnSpPr>
        <p:spPr bwMode="auto">
          <a:xfrm flipH="1">
            <a:off x="6168923" y="4198963"/>
            <a:ext cx="8148" cy="791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EF85B7-DD3C-D248-8283-7C692443EF64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 bwMode="auto">
          <a:xfrm>
            <a:off x="6177071" y="4198963"/>
            <a:ext cx="1290651" cy="4184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439A51-6DB9-EE43-8334-A4ED7780DF69}"/>
              </a:ext>
            </a:extLst>
          </p:cNvPr>
          <p:cNvCxnSpPr>
            <a:cxnSpLocks/>
            <a:stCxn id="11" idx="4"/>
            <a:endCxn id="25" idx="1"/>
          </p:cNvCxnSpPr>
          <p:nvPr/>
        </p:nvCxnSpPr>
        <p:spPr bwMode="auto">
          <a:xfrm>
            <a:off x="6177071" y="4198963"/>
            <a:ext cx="1983699" cy="281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59B1F-DE0A-0E41-BAC4-6D1AEB323A2E}"/>
              </a:ext>
            </a:extLst>
          </p:cNvPr>
          <p:cNvCxnSpPr>
            <a:cxnSpLocks/>
            <a:stCxn id="11" idx="4"/>
            <a:endCxn id="23" idx="0"/>
          </p:cNvCxnSpPr>
          <p:nvPr/>
        </p:nvCxnSpPr>
        <p:spPr bwMode="auto">
          <a:xfrm flipH="1">
            <a:off x="4870124" y="4198963"/>
            <a:ext cx="1306947" cy="41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0A39FA-476E-594D-850B-08799763D52D}"/>
              </a:ext>
            </a:extLst>
          </p:cNvPr>
          <p:cNvCxnSpPr>
            <a:cxnSpLocks/>
            <a:stCxn id="11" idx="4"/>
            <a:endCxn id="22" idx="3"/>
          </p:cNvCxnSpPr>
          <p:nvPr/>
        </p:nvCxnSpPr>
        <p:spPr bwMode="auto">
          <a:xfrm flipH="1">
            <a:off x="4177075" y="4198963"/>
            <a:ext cx="1999996" cy="281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6ED2B00-9B9F-B741-A58B-83197C43A821}"/>
              </a:ext>
            </a:extLst>
          </p:cNvPr>
          <p:cNvSpPr/>
          <p:nvPr/>
        </p:nvSpPr>
        <p:spPr bwMode="auto">
          <a:xfrm>
            <a:off x="8391832" y="2768369"/>
            <a:ext cx="2330245" cy="108184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National infrastructures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BB7637B-E261-D14D-A933-4E86051C49B6}"/>
              </a:ext>
            </a:extLst>
          </p:cNvPr>
          <p:cNvSpPr/>
          <p:nvPr/>
        </p:nvSpPr>
        <p:spPr bwMode="auto">
          <a:xfrm>
            <a:off x="1625654" y="2768368"/>
            <a:ext cx="2330245" cy="108184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Users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80736C6-D4B0-DC4F-A66D-32CBFD1ABCE8}"/>
              </a:ext>
            </a:extLst>
          </p:cNvPr>
          <p:cNvCxnSpPr/>
          <p:nvPr/>
        </p:nvCxnSpPr>
        <p:spPr bwMode="auto">
          <a:xfrm>
            <a:off x="280219" y="2340083"/>
            <a:ext cx="1153323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45EE739-78AA-934B-B9DE-874ACB8BF32C}"/>
              </a:ext>
            </a:extLst>
          </p:cNvPr>
          <p:cNvSpPr txBox="1"/>
          <p:nvPr/>
        </p:nvSpPr>
        <p:spPr>
          <a:xfrm>
            <a:off x="212022" y="244735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National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183324-DAAE-7C4F-AC6E-C3D46B2A1917}"/>
              </a:ext>
            </a:extLst>
          </p:cNvPr>
          <p:cNvSpPr txBox="1"/>
          <p:nvPr/>
        </p:nvSpPr>
        <p:spPr>
          <a:xfrm>
            <a:off x="212022" y="19404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International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65A2F99-3AA5-F443-943C-038CAC49E7CD}"/>
              </a:ext>
            </a:extLst>
          </p:cNvPr>
          <p:cNvCxnSpPr>
            <a:cxnSpLocks/>
            <a:stCxn id="43" idx="1"/>
            <a:endCxn id="11" idx="6"/>
          </p:cNvCxnSpPr>
          <p:nvPr/>
        </p:nvCxnSpPr>
        <p:spPr bwMode="auto">
          <a:xfrm flipH="1" flipV="1">
            <a:off x="7531509" y="2844525"/>
            <a:ext cx="860323" cy="4647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AA0C5-FD1F-D241-B717-E5B3C2612CCC}"/>
              </a:ext>
            </a:extLst>
          </p:cNvPr>
          <p:cNvCxnSpPr>
            <a:cxnSpLocks/>
            <a:stCxn id="11" idx="2"/>
            <a:endCxn id="45" idx="3"/>
          </p:cNvCxnSpPr>
          <p:nvPr/>
        </p:nvCxnSpPr>
        <p:spPr bwMode="auto">
          <a:xfrm flipH="1">
            <a:off x="3955899" y="2844525"/>
            <a:ext cx="866734" cy="4647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95FA57F-07C4-3E4E-ACF1-B6E451106D4B}"/>
              </a:ext>
            </a:extLst>
          </p:cNvPr>
          <p:cNvSpPr txBox="1"/>
          <p:nvPr/>
        </p:nvSpPr>
        <p:spPr>
          <a:xfrm rot="3258249">
            <a:off x="4778923" y="3385457"/>
            <a:ext cx="809987" cy="307777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DD2924-DEC9-6447-8A86-DCBF17947C70}"/>
              </a:ext>
            </a:extLst>
          </p:cNvPr>
          <p:cNvSpPr txBox="1"/>
          <p:nvPr/>
        </p:nvSpPr>
        <p:spPr>
          <a:xfrm rot="18154064">
            <a:off x="6762779" y="3259008"/>
            <a:ext cx="930211" cy="307777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Helpdesk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E8DEE3-170E-684D-92B3-85AAEC828C21}"/>
              </a:ext>
            </a:extLst>
          </p:cNvPr>
          <p:cNvSpPr txBox="1"/>
          <p:nvPr/>
        </p:nvSpPr>
        <p:spPr>
          <a:xfrm>
            <a:off x="5532959" y="3906472"/>
            <a:ext cx="1285726" cy="30777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32112-F119-DF4B-AF11-A1CD633906C8}"/>
              </a:ext>
            </a:extLst>
          </p:cNvPr>
          <p:cNvSpPr/>
          <p:nvPr/>
        </p:nvSpPr>
        <p:spPr bwMode="auto">
          <a:xfrm>
            <a:off x="10022774" y="5045691"/>
            <a:ext cx="2078182" cy="18123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0DFE56-4AD2-F24C-A087-98BCAE260336}"/>
              </a:ext>
            </a:extLst>
          </p:cNvPr>
          <p:cNvSpPr/>
          <p:nvPr/>
        </p:nvSpPr>
        <p:spPr bwMode="auto">
          <a:xfrm>
            <a:off x="6282506" y="5589413"/>
            <a:ext cx="2146926" cy="957678"/>
          </a:xfrm>
          <a:prstGeom prst="rect">
            <a:avLst/>
          </a:prstGeom>
          <a:solidFill>
            <a:srgbClr val="F57E1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Data sharing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14B26F-EAFC-7440-9829-202B2E1649EE}"/>
              </a:ext>
            </a:extLst>
          </p:cNvPr>
          <p:cNvSpPr/>
          <p:nvPr/>
        </p:nvSpPr>
        <p:spPr bwMode="auto">
          <a:xfrm>
            <a:off x="3996093" y="5588352"/>
            <a:ext cx="2140694" cy="958739"/>
          </a:xfrm>
          <a:prstGeom prst="rect">
            <a:avLst/>
          </a:prstGeom>
          <a:solidFill>
            <a:srgbClr val="F57E1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Data storage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802522-7224-744F-8009-298F8E54ABE0}"/>
              </a:ext>
            </a:extLst>
          </p:cNvPr>
          <p:cNvSpPr/>
          <p:nvPr/>
        </p:nvSpPr>
        <p:spPr bwMode="auto">
          <a:xfrm>
            <a:off x="8575151" y="5588352"/>
            <a:ext cx="2146926" cy="957678"/>
          </a:xfrm>
          <a:prstGeom prst="rect">
            <a:avLst/>
          </a:prstGeom>
          <a:solidFill>
            <a:srgbClr val="F57E1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Data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A51256-61A1-2E45-82AB-78AF623B1A90}"/>
              </a:ext>
            </a:extLst>
          </p:cNvPr>
          <p:cNvSpPr/>
          <p:nvPr/>
        </p:nvSpPr>
        <p:spPr bwMode="auto">
          <a:xfrm>
            <a:off x="1709680" y="5587291"/>
            <a:ext cx="2140694" cy="958739"/>
          </a:xfrm>
          <a:prstGeom prst="rect">
            <a:avLst/>
          </a:prstGeom>
          <a:solidFill>
            <a:srgbClr val="F57E1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208978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A0C46E-46EB-CD4C-BA32-2BC2BFA5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4" y="1519880"/>
            <a:ext cx="6626558" cy="361009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- Tools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GB" dirty="0"/>
              <a:t>Tools are available from the Tool menu</a:t>
            </a:r>
          </a:p>
          <a:p>
            <a:pPr marL="0" indent="0">
              <a:buNone/>
            </a:pPr>
            <a:r>
              <a:rPr lang="en-GB" dirty="0"/>
              <a:t>Command line tools are wrapped into to Galaxy so they become accessible with a GUI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AC1DE-9B60-2F41-8230-DD29A8348067}"/>
              </a:ext>
            </a:extLst>
          </p:cNvPr>
          <p:cNvSpPr/>
          <p:nvPr/>
        </p:nvSpPr>
        <p:spPr bwMode="auto">
          <a:xfrm>
            <a:off x="5321566" y="1633019"/>
            <a:ext cx="972356" cy="34494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9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A0C46E-46EB-CD4C-BA32-2BC2BFA5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4" y="1519880"/>
            <a:ext cx="6626558" cy="361009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- Tools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GB" dirty="0"/>
              <a:t>Tools are available from the Tool menu</a:t>
            </a:r>
          </a:p>
          <a:p>
            <a:pPr marL="0" indent="0">
              <a:buNone/>
            </a:pPr>
            <a:r>
              <a:rPr lang="en-GB" dirty="0"/>
              <a:t>Command line tools are wrapped into to Galaxy so they become accessible with a GUI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AC1DE-9B60-2F41-8230-DD29A8348067}"/>
              </a:ext>
            </a:extLst>
          </p:cNvPr>
          <p:cNvSpPr/>
          <p:nvPr/>
        </p:nvSpPr>
        <p:spPr bwMode="auto">
          <a:xfrm>
            <a:off x="5321566" y="1633019"/>
            <a:ext cx="972356" cy="34494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7BA4D-9795-0F44-836D-D8E0397FD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17" y="1519880"/>
            <a:ext cx="5045772" cy="47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4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A0C46E-46EB-CD4C-BA32-2BC2BFA5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4" y="1519880"/>
            <a:ext cx="6626558" cy="361009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- Tools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GB" dirty="0"/>
              <a:t>Example running </a:t>
            </a:r>
            <a:r>
              <a:rPr lang="en-GB" dirty="0" err="1"/>
              <a:t>SPAdes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Choose parameter settings</a:t>
            </a:r>
          </a:p>
          <a:p>
            <a:pPr marL="0" indent="0">
              <a:buNone/>
            </a:pPr>
            <a:r>
              <a:rPr lang="en-GB" dirty="0"/>
              <a:t>Select input 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AC1DE-9B60-2F41-8230-DD29A8348067}"/>
              </a:ext>
            </a:extLst>
          </p:cNvPr>
          <p:cNvSpPr/>
          <p:nvPr/>
        </p:nvSpPr>
        <p:spPr bwMode="auto">
          <a:xfrm>
            <a:off x="5321566" y="4500748"/>
            <a:ext cx="972356" cy="2137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DE918-B083-104F-9214-441E936EAA35}"/>
              </a:ext>
            </a:extLst>
          </p:cNvPr>
          <p:cNvSpPr/>
          <p:nvPr/>
        </p:nvSpPr>
        <p:spPr bwMode="auto">
          <a:xfrm>
            <a:off x="10975766" y="1660565"/>
            <a:ext cx="972356" cy="8807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FB14C9-20F4-D44E-A133-9DE61657E8F1}"/>
              </a:ext>
            </a:extLst>
          </p:cNvPr>
          <p:cNvSpPr/>
          <p:nvPr/>
        </p:nvSpPr>
        <p:spPr bwMode="auto">
          <a:xfrm>
            <a:off x="6293921" y="4124293"/>
            <a:ext cx="3503221" cy="10056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4D7CED-B8EE-FD4D-84D9-5292D805AC63}"/>
              </a:ext>
            </a:extLst>
          </p:cNvPr>
          <p:cNvSpPr/>
          <p:nvPr/>
        </p:nvSpPr>
        <p:spPr bwMode="auto">
          <a:xfrm>
            <a:off x="6293920" y="1628174"/>
            <a:ext cx="3503221" cy="233342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22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– Running tools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GB" dirty="0"/>
              <a:t>The result files are first displayed in grey boxes. This means the job is pending.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A8142A-DE52-3346-9945-0B3B5556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3" y="1519880"/>
            <a:ext cx="6626559" cy="36100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03AA27-B7A3-C74A-9084-78AF0ECBA0A3}"/>
              </a:ext>
            </a:extLst>
          </p:cNvPr>
          <p:cNvSpPr/>
          <p:nvPr/>
        </p:nvSpPr>
        <p:spPr bwMode="auto">
          <a:xfrm>
            <a:off x="10949048" y="1777268"/>
            <a:ext cx="999073" cy="15596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89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C11485-28C5-DA49-AAF3-B2131447A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3" y="1519880"/>
            <a:ext cx="6631396" cy="3612734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– Running tools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GB" dirty="0"/>
              <a:t>When the job is running, the files turns yellow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AC1DE-9B60-2F41-8230-DD29A8348067}"/>
              </a:ext>
            </a:extLst>
          </p:cNvPr>
          <p:cNvSpPr/>
          <p:nvPr/>
        </p:nvSpPr>
        <p:spPr bwMode="auto">
          <a:xfrm>
            <a:off x="10949048" y="1777268"/>
            <a:ext cx="999073" cy="15596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238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BDD9A4-98EB-B449-AC8D-018A4CC2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3" y="1519879"/>
            <a:ext cx="6626560" cy="36101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– Running tools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GB" dirty="0"/>
              <a:t>When the job finish successfully, the files turn green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DF6DC-637F-6942-8DAC-A1BDD35924B4}"/>
              </a:ext>
            </a:extLst>
          </p:cNvPr>
          <p:cNvSpPr/>
          <p:nvPr/>
        </p:nvSpPr>
        <p:spPr bwMode="auto">
          <a:xfrm>
            <a:off x="10949048" y="1777268"/>
            <a:ext cx="999073" cy="15596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024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17AD71-B232-3D4B-AB0F-7E599E4A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26" y="1530599"/>
            <a:ext cx="6631395" cy="3612734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– Running tools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GB" dirty="0"/>
              <a:t>You can view and download the result 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DF6DC-637F-6942-8DAC-A1BDD35924B4}"/>
              </a:ext>
            </a:extLst>
          </p:cNvPr>
          <p:cNvSpPr/>
          <p:nvPr/>
        </p:nvSpPr>
        <p:spPr bwMode="auto">
          <a:xfrm>
            <a:off x="10949048" y="2517568"/>
            <a:ext cx="999073" cy="16269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D4CB10-A8AD-F849-833B-546AE74EF2EC}"/>
              </a:ext>
            </a:extLst>
          </p:cNvPr>
          <p:cNvSpPr/>
          <p:nvPr/>
        </p:nvSpPr>
        <p:spPr bwMode="auto">
          <a:xfrm>
            <a:off x="6280066" y="1969323"/>
            <a:ext cx="1747653" cy="31740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523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CC61D23-6463-6E4B-964E-7137117E3B46}"/>
              </a:ext>
            </a:extLst>
          </p:cNvPr>
          <p:cNvSpPr/>
          <p:nvPr/>
        </p:nvSpPr>
        <p:spPr bwMode="auto">
          <a:xfrm>
            <a:off x="719403" y="2875724"/>
            <a:ext cx="1798511" cy="437322"/>
          </a:xfrm>
          <a:prstGeom prst="rect">
            <a:avLst/>
          </a:prstGeom>
          <a:solidFill>
            <a:srgbClr val="EFD9AD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Tool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99E6F8-A0F4-C547-988A-72B0EB98F6EB}"/>
              </a:ext>
            </a:extLst>
          </p:cNvPr>
          <p:cNvSpPr/>
          <p:nvPr/>
        </p:nvSpPr>
        <p:spPr bwMode="auto">
          <a:xfrm>
            <a:off x="719403" y="3313046"/>
            <a:ext cx="1798511" cy="437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Output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4BF469-4DFE-C34A-97BD-C506C48E64C5}"/>
              </a:ext>
            </a:extLst>
          </p:cNvPr>
          <p:cNvSpPr/>
          <p:nvPr/>
        </p:nvSpPr>
        <p:spPr bwMode="auto">
          <a:xfrm>
            <a:off x="3204186" y="2875724"/>
            <a:ext cx="1798511" cy="437322"/>
          </a:xfrm>
          <a:prstGeom prst="rect">
            <a:avLst/>
          </a:prstGeom>
          <a:solidFill>
            <a:srgbClr val="EFD9AD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Tool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29EC6A-BDAA-B04F-B31E-C30A01BB6CCF}"/>
              </a:ext>
            </a:extLst>
          </p:cNvPr>
          <p:cNvSpPr/>
          <p:nvPr/>
        </p:nvSpPr>
        <p:spPr bwMode="auto">
          <a:xfrm>
            <a:off x="3204186" y="3313046"/>
            <a:ext cx="1798511" cy="437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Output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05C586-2C84-F242-B749-4584E11C61A4}"/>
              </a:ext>
            </a:extLst>
          </p:cNvPr>
          <p:cNvSpPr/>
          <p:nvPr/>
        </p:nvSpPr>
        <p:spPr bwMode="auto">
          <a:xfrm>
            <a:off x="5688969" y="2875724"/>
            <a:ext cx="1798511" cy="437322"/>
          </a:xfrm>
          <a:prstGeom prst="rect">
            <a:avLst/>
          </a:prstGeom>
          <a:solidFill>
            <a:srgbClr val="EFD9AD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Tool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4EEA05-D8B2-B146-B618-CDB813B8C8B2}"/>
              </a:ext>
            </a:extLst>
          </p:cNvPr>
          <p:cNvSpPr/>
          <p:nvPr/>
        </p:nvSpPr>
        <p:spPr bwMode="auto">
          <a:xfrm>
            <a:off x="5688969" y="3313046"/>
            <a:ext cx="1798511" cy="437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D8A8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Output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01857D7-53B0-CF41-8A70-DFF38B8D5E62}"/>
              </a:ext>
            </a:extLst>
          </p:cNvPr>
          <p:cNvCxnSpPr>
            <a:cxnSpLocks/>
            <a:stCxn id="17" idx="3"/>
          </p:cNvCxnSpPr>
          <p:nvPr/>
        </p:nvCxnSpPr>
        <p:spPr bwMode="auto">
          <a:xfrm flipV="1">
            <a:off x="2517914" y="3127511"/>
            <a:ext cx="686272" cy="40419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EFD9A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88425AF-452A-4544-B481-377AF07FB360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2697" y="3094385"/>
            <a:ext cx="686272" cy="40419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EFD9A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ittel 1">
            <a:extLst>
              <a:ext uri="{FF2B5EF4-FFF2-40B4-BE49-F238E27FC236}">
                <a16:creationId xmlns:a16="http://schemas.microsoft.com/office/drawing/2014/main" id="{A5A7C735-8E69-EB4F-A3CE-7D2252F8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en-US" sz="4800" dirty="0"/>
              <a:t>Galaxy workflows</a:t>
            </a:r>
            <a:endParaRPr lang="nb-NO" sz="28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D98C86D-ADE1-8E46-92E3-CA37466D64B1}"/>
              </a:ext>
            </a:extLst>
          </p:cNvPr>
          <p:cNvSpPr txBox="1">
            <a:spLocks/>
          </p:cNvSpPr>
          <p:nvPr/>
        </p:nvSpPr>
        <p:spPr>
          <a:xfrm>
            <a:off x="711200" y="1525589"/>
            <a:ext cx="10879403" cy="435133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Tx/>
              <a:buNone/>
            </a:pPr>
            <a:r>
              <a:rPr lang="en-GB" kern="0" dirty="0"/>
              <a:t>A workflow in Galaxy is basically a string of tools, where the output from one tool becomes the input for the next</a:t>
            </a:r>
          </a:p>
        </p:txBody>
      </p:sp>
    </p:spTree>
    <p:extLst>
      <p:ext uri="{BB962C8B-B14F-4D97-AF65-F5344CB8AC3E}">
        <p14:creationId xmlns:p14="http://schemas.microsoft.com/office/powerpoint/2010/main" val="3754759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- Workflows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GB" dirty="0"/>
              <a:t>The “nodules” indicate which output file from one acts as input for the next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3DD2C-09E6-9E4C-8E33-099E379D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6" y="1525589"/>
            <a:ext cx="6653957" cy="29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9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- Workflows</a:t>
            </a:r>
            <a:endParaRPr lang="nb-NO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7181FE-0393-CC4B-953F-1EED62FC3B15}"/>
              </a:ext>
            </a:extLst>
          </p:cNvPr>
          <p:cNvSpPr txBox="1">
            <a:spLocks/>
          </p:cNvSpPr>
          <p:nvPr/>
        </p:nvSpPr>
        <p:spPr bwMode="auto">
          <a:xfrm>
            <a:off x="711200" y="1525589"/>
            <a:ext cx="4418013" cy="4351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Tx/>
              <a:buNone/>
            </a:pPr>
            <a:r>
              <a:rPr lang="en-GB" kern="0" dirty="0"/>
              <a:t>The “nodules” indicate which output file from one acts as input for the next tool</a:t>
            </a:r>
          </a:p>
          <a:p>
            <a:pPr marL="0" indent="0" defTabSz="914400">
              <a:buFontTx/>
              <a:buNone/>
            </a:pPr>
            <a:r>
              <a:rPr lang="en-GB" kern="0" dirty="0"/>
              <a:t>Multiple files can act as input for a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F9566F-9478-E34E-B0D5-1133C4E3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5" y="1525589"/>
            <a:ext cx="6653957" cy="333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1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orbel" charset="0"/>
                <a:cs typeface="Geneva" charset="0"/>
              </a:rPr>
              <a:t>Overview of data management</a:t>
            </a:r>
            <a:endParaRPr lang="nb-NO" sz="48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A034371-8C6F-5042-9F2F-D217BE462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3" y="1148752"/>
            <a:ext cx="10871200" cy="4351337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cs typeface="Corbel"/>
              </a:rPr>
              <a:t>FAIR data management from sequencing provider to public repository</a:t>
            </a:r>
          </a:p>
        </p:txBody>
      </p:sp>
      <p:sp>
        <p:nvSpPr>
          <p:cNvPr id="4" name="AutoShape 2" descr="https://www.uzh.ch/blog/hbz/files/2018/11/Kapitel-DMP.jpg">
            <a:extLst>
              <a:ext uri="{FF2B5EF4-FFF2-40B4-BE49-F238E27FC236}">
                <a16:creationId xmlns:a16="http://schemas.microsoft.com/office/drawing/2014/main" id="{888E57D9-0336-2D4F-B29E-7F39E24B48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1004888"/>
            <a:ext cx="121920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www.uzh.ch/blog/hbz/files/2018/11/Kapitel-DMP.jpg">
            <a:extLst>
              <a:ext uri="{FF2B5EF4-FFF2-40B4-BE49-F238E27FC236}">
                <a16:creationId xmlns:a16="http://schemas.microsoft.com/office/drawing/2014/main" id="{1EBB7807-B6C7-F34D-A725-6651F2F856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157288"/>
            <a:ext cx="121920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22786B5-0B88-DC4F-91FC-C598944BB303}"/>
              </a:ext>
            </a:extLst>
          </p:cNvPr>
          <p:cNvSpPr/>
          <p:nvPr/>
        </p:nvSpPr>
        <p:spPr bwMode="auto">
          <a:xfrm>
            <a:off x="719403" y="4917169"/>
            <a:ext cx="11023600" cy="689701"/>
          </a:xfrm>
          <a:prstGeom prst="rightArrow">
            <a:avLst>
              <a:gd name="adj1" fmla="val 50000"/>
              <a:gd name="adj2" fmla="val 37286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Data management</a:t>
            </a:r>
          </a:p>
        </p:txBody>
      </p:sp>
      <p:pic>
        <p:nvPicPr>
          <p:cNvPr id="4098" name="Picture 2" descr="Image result for illumina machine">
            <a:extLst>
              <a:ext uri="{FF2B5EF4-FFF2-40B4-BE49-F238E27FC236}">
                <a16:creationId xmlns:a16="http://schemas.microsoft.com/office/drawing/2014/main" id="{EB9D0D6E-00A1-DC4C-ABCA-797D1C21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4" y="2446936"/>
            <a:ext cx="2877395" cy="13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 result for transparent image of computer chassis">
            <a:extLst>
              <a:ext uri="{FF2B5EF4-FFF2-40B4-BE49-F238E27FC236}">
                <a16:creationId xmlns:a16="http://schemas.microsoft.com/office/drawing/2014/main" id="{169BF5F8-A2D3-C440-8AA2-2900DC5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045" y="2428701"/>
            <a:ext cx="2431198" cy="136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FEFC06-C752-694F-A708-F91F14B1C20E}"/>
              </a:ext>
            </a:extLst>
          </p:cNvPr>
          <p:cNvGrpSpPr/>
          <p:nvPr/>
        </p:nvGrpSpPr>
        <p:grpSpPr>
          <a:xfrm>
            <a:off x="5475469" y="2428701"/>
            <a:ext cx="2926970" cy="1464743"/>
            <a:chOff x="6207453" y="2493833"/>
            <a:chExt cx="3016059" cy="1509326"/>
          </a:xfrm>
        </p:grpSpPr>
        <p:pic>
          <p:nvPicPr>
            <p:cNvPr id="4102" name="Picture 6" descr="Image result for cloud">
              <a:extLst>
                <a:ext uri="{FF2B5EF4-FFF2-40B4-BE49-F238E27FC236}">
                  <a16:creationId xmlns:a16="http://schemas.microsoft.com/office/drawing/2014/main" id="{57C33687-219D-6D4A-85FE-C0CF6C32B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877" y="2553696"/>
              <a:ext cx="2345635" cy="1449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1AF91E-F99D-F440-B442-DCCF4626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8398" y="3324419"/>
              <a:ext cx="482502" cy="624589"/>
            </a:xfrm>
            <a:prstGeom prst="rect">
              <a:avLst/>
            </a:prstGeom>
          </p:spPr>
        </p:pic>
        <p:pic>
          <p:nvPicPr>
            <p:cNvPr id="4108" name="Picture 12" descr="Image result for transparent image of computer chassis">
              <a:extLst>
                <a:ext uri="{FF2B5EF4-FFF2-40B4-BE49-F238E27FC236}">
                  <a16:creationId xmlns:a16="http://schemas.microsoft.com/office/drawing/2014/main" id="{86DC0D98-8207-E440-BF56-00E6731A9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453" y="2848661"/>
              <a:ext cx="1776449" cy="999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C05F53-7432-EF4A-8045-D6A4898D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8398" y="2493833"/>
              <a:ext cx="482502" cy="6245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E90F229-B15E-FA43-B8E4-FFE45EBD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6514" y="2985821"/>
              <a:ext cx="482502" cy="624589"/>
            </a:xfrm>
            <a:prstGeom prst="rect">
              <a:avLst/>
            </a:prstGeom>
          </p:spPr>
        </p:pic>
      </p:grpSp>
      <p:pic>
        <p:nvPicPr>
          <p:cNvPr id="25" name="Picture 2" descr="Image result for norseq">
            <a:extLst>
              <a:ext uri="{FF2B5EF4-FFF2-40B4-BE49-F238E27FC236}">
                <a16:creationId xmlns:a16="http://schemas.microsoft.com/office/drawing/2014/main" id="{DFDA4B2C-39A6-D54F-BEF3-A0AF2B3E3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6" y="4294115"/>
            <a:ext cx="1732249" cy="296407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8ADDB-F8A8-6E4A-A7A5-D4DDCB6A5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907" y="4140259"/>
            <a:ext cx="462600" cy="624510"/>
          </a:xfrm>
          <a:prstGeom prst="rect">
            <a:avLst/>
          </a:prstGeom>
        </p:spPr>
      </p:pic>
      <p:pic>
        <p:nvPicPr>
          <p:cNvPr id="27" name="Picture 14" descr="Image result for nels norway">
            <a:extLst>
              <a:ext uri="{FF2B5EF4-FFF2-40B4-BE49-F238E27FC236}">
                <a16:creationId xmlns:a16="http://schemas.microsoft.com/office/drawing/2014/main" id="{E59D3868-8629-2145-B039-29A9F4A2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14" y="4212146"/>
            <a:ext cx="1565640" cy="5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ABA3B9-13DC-2140-A14E-AEDB3D85028C}"/>
              </a:ext>
            </a:extLst>
          </p:cNvPr>
          <p:cNvSpPr txBox="1"/>
          <p:nvPr/>
        </p:nvSpPr>
        <p:spPr>
          <a:xfrm>
            <a:off x="754588" y="202196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94DA7D-E89E-264E-A8AC-F327AAAFA206}"/>
              </a:ext>
            </a:extLst>
          </p:cNvPr>
          <p:cNvSpPr txBox="1"/>
          <p:nvPr/>
        </p:nvSpPr>
        <p:spPr>
          <a:xfrm>
            <a:off x="3149191" y="201620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storage/sharing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DBDE76-6402-0243-884C-0CB46BB0C68C}"/>
              </a:ext>
            </a:extLst>
          </p:cNvPr>
          <p:cNvSpPr txBox="1"/>
          <p:nvPr/>
        </p:nvSpPr>
        <p:spPr>
          <a:xfrm>
            <a:off x="6421163" y="202196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compute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D7C0B-0D87-0142-A894-2321ACF769F2}"/>
              </a:ext>
            </a:extLst>
          </p:cNvPr>
          <p:cNvSpPr txBox="1"/>
          <p:nvPr/>
        </p:nvSpPr>
        <p:spPr>
          <a:xfrm>
            <a:off x="9384376" y="201451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archiving</a:t>
            </a:r>
          </a:p>
        </p:txBody>
      </p:sp>
      <p:pic>
        <p:nvPicPr>
          <p:cNvPr id="32" name="Picture 4" descr="Image result for elixir core facility logo">
            <a:extLst>
              <a:ext uri="{FF2B5EF4-FFF2-40B4-BE49-F238E27FC236}">
                <a16:creationId xmlns:a16="http://schemas.microsoft.com/office/drawing/2014/main" id="{77A5CBC5-138C-DB43-B01D-1553969E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275" y="3867549"/>
            <a:ext cx="1081846" cy="79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EA709-7307-CF48-B717-EBFB7B4897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6469" y="4419847"/>
            <a:ext cx="1781323" cy="222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EB257-268C-884A-A154-1A5F982BB2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8006" y="2429032"/>
            <a:ext cx="1083277" cy="13642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DFAA90-B66D-9747-AA19-39623F3454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0910" y="4209420"/>
            <a:ext cx="2006388" cy="5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16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– Running workflows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GB" dirty="0"/>
              <a:t>You can view and download the result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B2070-3A7F-4640-9C11-E8255A82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5" y="1525589"/>
            <a:ext cx="6653958" cy="36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1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6197FB2D-A271-3A42-9DF1-AF4490245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565" y="1384714"/>
            <a:ext cx="6662075" cy="3901671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– Workflow documentation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Each </a:t>
            </a:r>
            <a:r>
              <a:rPr lang="en-GB" dirty="0" err="1"/>
              <a:t>NeLS</a:t>
            </a:r>
            <a:r>
              <a:rPr lang="en-GB" dirty="0"/>
              <a:t> supported workflow is documented with instructions how to use it</a:t>
            </a:r>
          </a:p>
          <a:p>
            <a:pPr marL="0" indent="0">
              <a:buNone/>
            </a:pPr>
            <a:r>
              <a:rPr lang="en-GB" dirty="0"/>
              <a:t>Also test data sets available for each workflow</a:t>
            </a:r>
          </a:p>
        </p:txBody>
      </p:sp>
    </p:spTree>
    <p:extLst>
      <p:ext uri="{BB962C8B-B14F-4D97-AF65-F5344CB8AC3E}">
        <p14:creationId xmlns:p14="http://schemas.microsoft.com/office/powerpoint/2010/main" val="3466213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- Additional features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Histories can be named and saved</a:t>
            </a:r>
          </a:p>
          <a:p>
            <a:pPr marL="0" indent="0">
              <a:buNone/>
            </a:pPr>
            <a:r>
              <a:rPr lang="en-GB" dirty="0"/>
              <a:t>Histories can easily be shared with other users on same galaxy server</a:t>
            </a:r>
          </a:p>
          <a:p>
            <a:pPr marL="0" indent="0">
              <a:buNone/>
            </a:pPr>
            <a:r>
              <a:rPr lang="en-GB" dirty="0"/>
              <a:t>Workflows can easily be shared with other users on same galaxy server</a:t>
            </a:r>
          </a:p>
        </p:txBody>
      </p:sp>
      <p:pic>
        <p:nvPicPr>
          <p:cNvPr id="6" name="Picture 5" descr="Screen Shot 2017-01-03 at 11.13.46.png">
            <a:extLst>
              <a:ext uri="{FF2B5EF4-FFF2-40B4-BE49-F238E27FC236}">
                <a16:creationId xmlns:a16="http://schemas.microsoft.com/office/drawing/2014/main" id="{59835F5E-42F8-194D-8DAC-E0D86846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40" y="1525589"/>
            <a:ext cx="6689775" cy="3162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05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12-15 at 13.08.38.png">
            <a:extLst>
              <a:ext uri="{FF2B5EF4-FFF2-40B4-BE49-F238E27FC236}">
                <a16:creationId xmlns:a16="http://schemas.microsoft.com/office/drawing/2014/main" id="{22656652-497D-F447-ADC8-F60C9E00B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66" y="1525589"/>
            <a:ext cx="6781939" cy="3162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– New tools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Tool shed = </a:t>
            </a:r>
            <a:r>
              <a:rPr lang="en-GB" dirty="0" err="1"/>
              <a:t>appstore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Central repository for bioinformatic tools</a:t>
            </a:r>
          </a:p>
          <a:p>
            <a:pPr marL="0" indent="0">
              <a:buNone/>
            </a:pPr>
            <a:r>
              <a:rPr lang="en-GB" dirty="0"/>
              <a:t>Each tool has a wrapper</a:t>
            </a:r>
          </a:p>
          <a:p>
            <a:pPr marL="0" indent="0">
              <a:buNone/>
            </a:pPr>
            <a:r>
              <a:rPr lang="en-GB" dirty="0"/>
              <a:t>Necessary for Galaxy to execute the software</a:t>
            </a:r>
          </a:p>
          <a:p>
            <a:pPr marL="0" indent="0">
              <a:buNone/>
            </a:pPr>
            <a:r>
              <a:rPr lang="en-GB" dirty="0"/>
              <a:t>Hosted by the developers of Galaxy</a:t>
            </a:r>
          </a:p>
        </p:txBody>
      </p:sp>
    </p:spTree>
    <p:extLst>
      <p:ext uri="{BB962C8B-B14F-4D97-AF65-F5344CB8AC3E}">
        <p14:creationId xmlns:p14="http://schemas.microsoft.com/office/powerpoint/2010/main" val="1303189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1-03 at 11.04.33.png">
            <a:extLst>
              <a:ext uri="{FF2B5EF4-FFF2-40B4-BE49-F238E27FC236}">
                <a16:creationId xmlns:a16="http://schemas.microsoft.com/office/drawing/2014/main" id="{F2A5EC9F-BA2A-C84C-9096-4A2E66B6D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66" y="1171764"/>
            <a:ext cx="6870434" cy="41146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Galaxy – Helpdesk assistance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4418013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New reference data</a:t>
            </a:r>
          </a:p>
          <a:p>
            <a:pPr marL="0" indent="0">
              <a:buNone/>
            </a:pPr>
            <a:r>
              <a:rPr lang="en-GB" dirty="0"/>
              <a:t>New tools/wrappers</a:t>
            </a:r>
          </a:p>
          <a:p>
            <a:pPr marL="0" indent="0">
              <a:buNone/>
            </a:pPr>
            <a:r>
              <a:rPr lang="en-GB" dirty="0"/>
              <a:t>New public workflows if needed by many</a:t>
            </a:r>
          </a:p>
          <a:p>
            <a:pPr marL="0" indent="0">
              <a:buNone/>
            </a:pPr>
            <a:r>
              <a:rPr lang="en-GB" dirty="0"/>
              <a:t>Hands-on workshops regularly</a:t>
            </a:r>
          </a:p>
        </p:txBody>
      </p:sp>
    </p:spTree>
    <p:extLst>
      <p:ext uri="{BB962C8B-B14F-4D97-AF65-F5344CB8AC3E}">
        <p14:creationId xmlns:p14="http://schemas.microsoft.com/office/powerpoint/2010/main" val="1177160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Future developments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0871200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Merge all five </a:t>
            </a:r>
            <a:r>
              <a:rPr lang="en-GB" dirty="0" err="1"/>
              <a:t>NeLS</a:t>
            </a:r>
            <a:r>
              <a:rPr lang="en-GB" dirty="0"/>
              <a:t> Galaxy into one – </a:t>
            </a:r>
            <a:r>
              <a:rPr lang="en-GB" dirty="0" err="1"/>
              <a:t>usegalaxy.no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Direct data upload and archiving in ENA from </a:t>
            </a:r>
            <a:r>
              <a:rPr lang="en-GB" dirty="0" err="1"/>
              <a:t>NeLS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Development of more analysis workflows (on demand)</a:t>
            </a:r>
          </a:p>
          <a:p>
            <a:pPr marL="0" indent="0">
              <a:buNone/>
            </a:pPr>
            <a:r>
              <a:rPr lang="en-GB" dirty="0"/>
              <a:t>Integration of </a:t>
            </a:r>
            <a:r>
              <a:rPr lang="en-GB" dirty="0" err="1"/>
              <a:t>Jupyter</a:t>
            </a:r>
            <a:r>
              <a:rPr lang="en-GB" dirty="0"/>
              <a:t> notebooks in Galaxy</a:t>
            </a:r>
          </a:p>
        </p:txBody>
      </p:sp>
    </p:spTree>
    <p:extLst>
      <p:ext uri="{BB962C8B-B14F-4D97-AF65-F5344CB8AC3E}">
        <p14:creationId xmlns:p14="http://schemas.microsoft.com/office/powerpoint/2010/main" val="398951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3">
            <a:extLst>
              <a:ext uri="{FF2B5EF4-FFF2-40B4-BE49-F238E27FC236}">
                <a16:creationId xmlns:a16="http://schemas.microsoft.com/office/drawing/2014/main" id="{A5B9D98F-3F17-A547-8CEA-5F57BEAE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4" y="332656"/>
            <a:ext cx="9476737" cy="6525344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4800" dirty="0" err="1"/>
              <a:t>NeLS</a:t>
            </a:r>
            <a:r>
              <a:rPr lang="en-US" sz="4800" dirty="0"/>
              <a:t> architecture </a:t>
            </a:r>
            <a:endParaRPr lang="nb-NO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EB93DD-B15A-3642-B245-EF2CF231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665" y="5233183"/>
            <a:ext cx="2365962" cy="16248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A8D093-85F7-3B43-9F02-A9FBEDB940DD}"/>
              </a:ext>
            </a:extLst>
          </p:cNvPr>
          <p:cNvSpPr/>
          <p:nvPr/>
        </p:nvSpPr>
        <p:spPr bwMode="auto">
          <a:xfrm>
            <a:off x="5552661" y="5698435"/>
            <a:ext cx="1192696" cy="536407"/>
          </a:xfrm>
          <a:prstGeom prst="rect">
            <a:avLst/>
          </a:prstGeom>
          <a:solidFill>
            <a:srgbClr val="F7B5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Research data archive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A60B5-23DD-4D4A-A0B0-BA0E6DD72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57" y="5832045"/>
            <a:ext cx="2153478" cy="269185"/>
          </a:xfrm>
          <a:prstGeom prst="rect">
            <a:avLst/>
          </a:prstGeom>
        </p:spPr>
      </p:pic>
      <p:pic>
        <p:nvPicPr>
          <p:cNvPr id="8" name="Picture 2" descr="Image result for european nucleotide archive logo">
            <a:extLst>
              <a:ext uri="{FF2B5EF4-FFF2-40B4-BE49-F238E27FC236}">
                <a16:creationId xmlns:a16="http://schemas.microsoft.com/office/drawing/2014/main" id="{736AEFE0-6A5B-AB46-8896-89E7DE7D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84" y="5409591"/>
            <a:ext cx="1052329" cy="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elixir core facility logo">
            <a:extLst>
              <a:ext uri="{FF2B5EF4-FFF2-40B4-BE49-F238E27FC236}">
                <a16:creationId xmlns:a16="http://schemas.microsoft.com/office/drawing/2014/main" id="{EEFC88C8-7222-DA4F-B960-B009C7DB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70" y="5410227"/>
            <a:ext cx="1412679" cy="10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63E51A-3562-8D40-B6BB-96961F729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3284" y="6027471"/>
            <a:ext cx="1052329" cy="207371"/>
          </a:xfrm>
          <a:prstGeom prst="rect">
            <a:avLst/>
          </a:prstGeom>
        </p:spPr>
      </p:pic>
      <p:pic>
        <p:nvPicPr>
          <p:cNvPr id="12" name="Picture 6" descr="logo">
            <a:extLst>
              <a:ext uri="{FF2B5EF4-FFF2-40B4-BE49-F238E27FC236}">
                <a16:creationId xmlns:a16="http://schemas.microsoft.com/office/drawing/2014/main" id="{D7FBE8B6-19D5-D14D-A588-CA67B22AE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90" y="6306658"/>
            <a:ext cx="397135" cy="3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8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3">
            <a:extLst>
              <a:ext uri="{FF2B5EF4-FFF2-40B4-BE49-F238E27FC236}">
                <a16:creationId xmlns:a16="http://schemas.microsoft.com/office/drawing/2014/main" id="{A5B9D98F-3F17-A547-8CEA-5F57BEAE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4" y="332656"/>
            <a:ext cx="9476737" cy="6525344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4800" dirty="0"/>
              <a:t>Data from data providers</a:t>
            </a:r>
            <a:endParaRPr lang="nb-NO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EB93DD-B15A-3642-B245-EF2CF231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665" y="5233183"/>
            <a:ext cx="2365962" cy="1624818"/>
          </a:xfrm>
          <a:prstGeom prst="rect">
            <a:avLst/>
          </a:prstGeom>
        </p:spPr>
      </p:pic>
      <p:pic>
        <p:nvPicPr>
          <p:cNvPr id="5" name="Picture 2" descr="Image result for norseq">
            <a:extLst>
              <a:ext uri="{FF2B5EF4-FFF2-40B4-BE49-F238E27FC236}">
                <a16:creationId xmlns:a16="http://schemas.microsoft.com/office/drawing/2014/main" id="{EF930D76-1DD5-854C-BDC9-A308F56B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7" y="3111507"/>
            <a:ext cx="2580878" cy="441617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EB4800-FAF1-8F4C-9846-E54297380A81}"/>
              </a:ext>
            </a:extLst>
          </p:cNvPr>
          <p:cNvSpPr/>
          <p:nvPr/>
        </p:nvSpPr>
        <p:spPr bwMode="auto">
          <a:xfrm>
            <a:off x="123379" y="2602523"/>
            <a:ext cx="7191822" cy="10832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77D1269-A80F-C346-AE30-DD1B23024941}"/>
              </a:ext>
            </a:extLst>
          </p:cNvPr>
          <p:cNvSpPr/>
          <p:nvPr/>
        </p:nvSpPr>
        <p:spPr bwMode="auto">
          <a:xfrm>
            <a:off x="3179298" y="3263705"/>
            <a:ext cx="1856936" cy="140677"/>
          </a:xfrm>
          <a:prstGeom prst="rightArrow">
            <a:avLst/>
          </a:prstGeom>
          <a:solidFill>
            <a:srgbClr val="0F859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DA71C-9AF2-E04B-A06F-7C1511786295}"/>
              </a:ext>
            </a:extLst>
          </p:cNvPr>
          <p:cNvSpPr/>
          <p:nvPr/>
        </p:nvSpPr>
        <p:spPr bwMode="auto">
          <a:xfrm>
            <a:off x="5552661" y="5698435"/>
            <a:ext cx="1192696" cy="536407"/>
          </a:xfrm>
          <a:prstGeom prst="rect">
            <a:avLst/>
          </a:prstGeom>
          <a:solidFill>
            <a:srgbClr val="F7B5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Research data archive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4DF994-0140-3F41-B13C-502A6A7E0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657" y="5832045"/>
            <a:ext cx="2153478" cy="269185"/>
          </a:xfrm>
          <a:prstGeom prst="rect">
            <a:avLst/>
          </a:prstGeom>
        </p:spPr>
      </p:pic>
      <p:pic>
        <p:nvPicPr>
          <p:cNvPr id="11" name="Picture 2" descr="Image result for european nucleotide archive logo">
            <a:extLst>
              <a:ext uri="{FF2B5EF4-FFF2-40B4-BE49-F238E27FC236}">
                <a16:creationId xmlns:a16="http://schemas.microsoft.com/office/drawing/2014/main" id="{C19AFAD2-9704-3045-ABBA-B2BB5E7E2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84" y="5409591"/>
            <a:ext cx="1052329" cy="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elixir core facility logo">
            <a:extLst>
              <a:ext uri="{FF2B5EF4-FFF2-40B4-BE49-F238E27FC236}">
                <a16:creationId xmlns:a16="http://schemas.microsoft.com/office/drawing/2014/main" id="{812FC239-7B8B-6E4E-B44F-FE8D2FA10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70" y="5410227"/>
            <a:ext cx="1412679" cy="10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7DF2B-6709-5B42-9FE8-09ACBCF8C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3284" y="6027471"/>
            <a:ext cx="1052329" cy="207371"/>
          </a:xfrm>
          <a:prstGeom prst="rect">
            <a:avLst/>
          </a:prstGeom>
        </p:spPr>
      </p:pic>
      <p:pic>
        <p:nvPicPr>
          <p:cNvPr id="14" name="Picture 6" descr="logo">
            <a:extLst>
              <a:ext uri="{FF2B5EF4-FFF2-40B4-BE49-F238E27FC236}">
                <a16:creationId xmlns:a16="http://schemas.microsoft.com/office/drawing/2014/main" id="{7FB25373-D264-8C40-B6EF-44758EBF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90" y="6306658"/>
            <a:ext cx="397135" cy="3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1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3">
            <a:extLst>
              <a:ext uri="{FF2B5EF4-FFF2-40B4-BE49-F238E27FC236}">
                <a16:creationId xmlns:a16="http://schemas.microsoft.com/office/drawing/2014/main" id="{A5B9D98F-3F17-A547-8CEA-5F57BEAE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4" y="332656"/>
            <a:ext cx="9476737" cy="6525344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4800" dirty="0"/>
              <a:t>Data storage in </a:t>
            </a:r>
            <a:r>
              <a:rPr lang="en-US" sz="4800" dirty="0" err="1"/>
              <a:t>NeLS</a:t>
            </a:r>
            <a:r>
              <a:rPr lang="en-US" sz="4800" dirty="0"/>
              <a:t> and </a:t>
            </a:r>
            <a:r>
              <a:rPr lang="en-US" sz="4800" dirty="0" err="1"/>
              <a:t>StoreBioInfo</a:t>
            </a:r>
            <a:endParaRPr lang="nb-NO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EB93DD-B15A-3642-B245-EF2CF231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665" y="5233183"/>
            <a:ext cx="2365962" cy="16248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A49327-A1ED-1442-8337-6B8F1AF63134}"/>
              </a:ext>
            </a:extLst>
          </p:cNvPr>
          <p:cNvSpPr/>
          <p:nvPr/>
        </p:nvSpPr>
        <p:spPr bwMode="auto">
          <a:xfrm>
            <a:off x="5085857" y="2968285"/>
            <a:ext cx="2138290" cy="22648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7" name="Picture 2" descr="Image result for european nucleotide archive logo">
            <a:extLst>
              <a:ext uri="{FF2B5EF4-FFF2-40B4-BE49-F238E27FC236}">
                <a16:creationId xmlns:a16="http://schemas.microsoft.com/office/drawing/2014/main" id="{EE707434-2306-094C-B0E6-CFFD961C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84" y="5409591"/>
            <a:ext cx="1052329" cy="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elixir core facility logo">
            <a:extLst>
              <a:ext uri="{FF2B5EF4-FFF2-40B4-BE49-F238E27FC236}">
                <a16:creationId xmlns:a16="http://schemas.microsoft.com/office/drawing/2014/main" id="{298AEB63-01F8-5B44-BEB0-67B20972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70" y="5410227"/>
            <a:ext cx="1412679" cy="10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83B4A-2DD4-F94C-9CDA-344011BFD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84" y="6027471"/>
            <a:ext cx="1052329" cy="207371"/>
          </a:xfrm>
          <a:prstGeom prst="rect">
            <a:avLst/>
          </a:prstGeom>
        </p:spPr>
      </p:pic>
      <p:pic>
        <p:nvPicPr>
          <p:cNvPr id="11" name="Picture 6" descr="logo">
            <a:extLst>
              <a:ext uri="{FF2B5EF4-FFF2-40B4-BE49-F238E27FC236}">
                <a16:creationId xmlns:a16="http://schemas.microsoft.com/office/drawing/2014/main" id="{A50CCC93-48CD-B946-9780-803F5469B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90" y="6306658"/>
            <a:ext cx="397135" cy="3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5F2BD0-52E7-C64C-A462-F588E42D4F84}"/>
              </a:ext>
            </a:extLst>
          </p:cNvPr>
          <p:cNvSpPr/>
          <p:nvPr/>
        </p:nvSpPr>
        <p:spPr bwMode="auto">
          <a:xfrm>
            <a:off x="5552661" y="5698435"/>
            <a:ext cx="1192696" cy="536407"/>
          </a:xfrm>
          <a:prstGeom prst="rect">
            <a:avLst/>
          </a:prstGeom>
          <a:solidFill>
            <a:srgbClr val="F7B5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Research data archive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046209-9B32-AA47-9661-DA33A4736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6657" y="5832045"/>
            <a:ext cx="2153478" cy="2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9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C2CB4B-7FB1-454F-B4F5-5A89E935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2577600"/>
            <a:ext cx="7426092" cy="3435276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Access to storage and sharing of data in </a:t>
            </a:r>
            <a:r>
              <a:rPr lang="en-US" sz="4400" dirty="0" err="1"/>
              <a:t>NeLS</a:t>
            </a:r>
            <a:endParaRPr lang="nb-NO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0871200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Temporary storage – typically during the data analysis and manuscript preparation</a:t>
            </a:r>
          </a:p>
          <a:p>
            <a:pPr marL="0" indent="0">
              <a:buNone/>
            </a:pPr>
            <a:r>
              <a:rPr lang="en-GB" dirty="0"/>
              <a:t>Users with permissions can access data in a </a:t>
            </a:r>
            <a:r>
              <a:rPr lang="en-GB" dirty="0" err="1"/>
              <a:t>NeLS</a:t>
            </a:r>
            <a:r>
              <a:rPr lang="en-GB" dirty="0"/>
              <a:t> project (FEIDE or </a:t>
            </a:r>
            <a:r>
              <a:rPr lang="en-GB" dirty="0" err="1"/>
              <a:t>NeLS</a:t>
            </a:r>
            <a:r>
              <a:rPr lang="en-GB" dirty="0"/>
              <a:t> ID)</a:t>
            </a:r>
          </a:p>
        </p:txBody>
      </p:sp>
      <p:grpSp>
        <p:nvGrpSpPr>
          <p:cNvPr id="10" name="Google Shape;214;p23">
            <a:extLst>
              <a:ext uri="{FF2B5EF4-FFF2-40B4-BE49-F238E27FC236}">
                <a16:creationId xmlns:a16="http://schemas.microsoft.com/office/drawing/2014/main" id="{1BCCC0B2-776E-1649-BEF8-BA51C3CF34CD}"/>
              </a:ext>
            </a:extLst>
          </p:cNvPr>
          <p:cNvGrpSpPr/>
          <p:nvPr/>
        </p:nvGrpSpPr>
        <p:grpSpPr>
          <a:xfrm>
            <a:off x="6068291" y="3135086"/>
            <a:ext cx="3875752" cy="3722914"/>
            <a:chOff x="0" y="0"/>
            <a:chExt cx="4161181" cy="4044294"/>
          </a:xfrm>
        </p:grpSpPr>
        <p:pic>
          <p:nvPicPr>
            <p:cNvPr id="11" name="Google Shape;215;p23" descr="Screenshot 2018-10-30 at 10.39.09.png">
              <a:extLst>
                <a:ext uri="{FF2B5EF4-FFF2-40B4-BE49-F238E27FC236}">
                  <a16:creationId xmlns:a16="http://schemas.microsoft.com/office/drawing/2014/main" id="{09EAFB44-80BA-904B-B325-00C01029728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4161181" cy="404429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25400" dir="5400000" rotWithShape="0">
                <a:srgbClr val="000000">
                  <a:alpha val="74901"/>
                </a:srgbClr>
              </a:outerShdw>
            </a:effectLst>
          </p:spPr>
        </p:pic>
        <p:sp>
          <p:nvSpPr>
            <p:cNvPr id="12" name="Google Shape;216;p23">
              <a:extLst>
                <a:ext uri="{FF2B5EF4-FFF2-40B4-BE49-F238E27FC236}">
                  <a16:creationId xmlns:a16="http://schemas.microsoft.com/office/drawing/2014/main" id="{30DAF85A-B3D7-AE4E-9FE4-252E5CB4631F}"/>
                </a:ext>
              </a:extLst>
            </p:cNvPr>
            <p:cNvSpPr/>
            <p:nvPr/>
          </p:nvSpPr>
          <p:spPr>
            <a:xfrm>
              <a:off x="647772" y="1741012"/>
              <a:ext cx="756296" cy="205400"/>
            </a:xfrm>
            <a:prstGeom prst="rect">
              <a:avLst/>
            </a:prstGeom>
            <a:solidFill>
              <a:srgbClr val="FAFFB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7;p23">
              <a:extLst>
                <a:ext uri="{FF2B5EF4-FFF2-40B4-BE49-F238E27FC236}">
                  <a16:creationId xmlns:a16="http://schemas.microsoft.com/office/drawing/2014/main" id="{4C8F97AF-F683-2146-AFFD-3D0900638D69}"/>
                </a:ext>
              </a:extLst>
            </p:cNvPr>
            <p:cNvSpPr/>
            <p:nvPr/>
          </p:nvSpPr>
          <p:spPr>
            <a:xfrm>
              <a:off x="647772" y="2164345"/>
              <a:ext cx="933434" cy="205401"/>
            </a:xfrm>
            <a:prstGeom prst="rect">
              <a:avLst/>
            </a:prstGeom>
            <a:solidFill>
              <a:srgbClr val="FAFFB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74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Access to storage and sharing of data in </a:t>
            </a:r>
            <a:r>
              <a:rPr lang="en-US" sz="4400" dirty="0" err="1"/>
              <a:t>NeLS</a:t>
            </a:r>
            <a:endParaRPr lang="nb-NO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0871200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Access to personal storage and projects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3FA0AD-FF45-3745-B5DE-E98358557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2268844"/>
            <a:ext cx="7426092" cy="3491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81E5BF-C133-4848-8FB5-AC16AC8D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504" y="2745261"/>
            <a:ext cx="7426090" cy="3491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06ABE1-796D-8141-8873-09B12A117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804" y="3290122"/>
            <a:ext cx="7426091" cy="34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1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DF8BF4-4928-B940-B5AF-7B59563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storage in </a:t>
            </a:r>
            <a:r>
              <a:rPr lang="en-US" sz="4800" dirty="0" err="1"/>
              <a:t>StoreBioInfo</a:t>
            </a:r>
            <a:endParaRPr lang="nb-NO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59B82-8767-1345-B0D7-5E443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525589"/>
            <a:ext cx="11190068" cy="43513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Long term storage – typically for large projects where data is used in several publications</a:t>
            </a:r>
          </a:p>
          <a:p>
            <a:pPr marL="0" indent="0">
              <a:buNone/>
            </a:pPr>
            <a:r>
              <a:rPr lang="en-GB" dirty="0"/>
              <a:t>Storage quotas has to be applied for – typically &gt; 1TB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EAC14-0F7F-3043-B5CB-56679155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04" y="2730538"/>
            <a:ext cx="10746259" cy="30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39884"/>
      </p:ext>
    </p:extLst>
  </p:cSld>
  <p:clrMapOvr>
    <a:masterClrMapping/>
  </p:clrMapOvr>
</p:sld>
</file>

<file path=ppt/theme/theme1.xml><?xml version="1.0" encoding="utf-8"?>
<a:theme xmlns:a="http://schemas.openxmlformats.org/drawingml/2006/main" name="ELIXIR_templat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Leere Präsentation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D2E806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LIXIR Norge mal" id="{B2A00625-5BBA-604D-991B-D052501E5469}" vid="{08636CB3-7335-EF42-887D-4A2E70779E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24855</TotalTime>
  <Words>967</Words>
  <Application>Microsoft Macintosh PowerPoint</Application>
  <PresentationFormat>Widescreen</PresentationFormat>
  <Paragraphs>196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ＭＳ Ｐゴシック</vt:lpstr>
      <vt:lpstr>Arial</vt:lpstr>
      <vt:lpstr>Calibri</vt:lpstr>
      <vt:lpstr>Corbel</vt:lpstr>
      <vt:lpstr>Geneva</vt:lpstr>
      <vt:lpstr>Times</vt:lpstr>
      <vt:lpstr>ELIXIR_template</vt:lpstr>
      <vt:lpstr>Introduction to NeLS and Galaxy</vt:lpstr>
      <vt:lpstr>NeLS - the Norwegian e-Infrastructure for Life Science</vt:lpstr>
      <vt:lpstr>Overview of data management</vt:lpstr>
      <vt:lpstr>NeLS architecture </vt:lpstr>
      <vt:lpstr>Data from data providers</vt:lpstr>
      <vt:lpstr>Data storage in NeLS and StoreBioInfo</vt:lpstr>
      <vt:lpstr>Access to storage and sharing of data in NeLS</vt:lpstr>
      <vt:lpstr>Access to storage and sharing of data in NeLS</vt:lpstr>
      <vt:lpstr>Data storage in StoreBioInfo</vt:lpstr>
      <vt:lpstr>Sensitive data in TSD</vt:lpstr>
      <vt:lpstr>TSD – Tjenester for Sensitive Data</vt:lpstr>
      <vt:lpstr>Data analysis</vt:lpstr>
      <vt:lpstr>Data analysis in NeLS Galaxy</vt:lpstr>
      <vt:lpstr>Data archiving in data repositories</vt:lpstr>
      <vt:lpstr>Overview of data management</vt:lpstr>
      <vt:lpstr>Now Galaxy…</vt:lpstr>
      <vt:lpstr>Data analysis in NeLS Galaxy</vt:lpstr>
      <vt:lpstr>Data analysis in NeLS Galaxy</vt:lpstr>
      <vt:lpstr>Galaxy – The basics</vt:lpstr>
      <vt:lpstr>Galaxy - Tools</vt:lpstr>
      <vt:lpstr>Galaxy - Tools</vt:lpstr>
      <vt:lpstr>Galaxy - Tools</vt:lpstr>
      <vt:lpstr>Galaxy – Running tools</vt:lpstr>
      <vt:lpstr>Galaxy – Running tools</vt:lpstr>
      <vt:lpstr>Galaxy – Running tools</vt:lpstr>
      <vt:lpstr>Galaxy – Running tools</vt:lpstr>
      <vt:lpstr>Galaxy workflows</vt:lpstr>
      <vt:lpstr>Galaxy - Workflows</vt:lpstr>
      <vt:lpstr>Galaxy - Workflows</vt:lpstr>
      <vt:lpstr>Galaxy – Running workflows</vt:lpstr>
      <vt:lpstr>Galaxy – Workflow documentation</vt:lpstr>
      <vt:lpstr>Galaxy - Additional features</vt:lpstr>
      <vt:lpstr>Galaxy – New tools</vt:lpstr>
      <vt:lpstr>Galaxy – Helpdesk assistance</vt:lpstr>
      <vt:lpstr>Future developments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Christine S</dc:creator>
  <cp:lastModifiedBy>Microsoft Office User</cp:lastModifiedBy>
  <cp:revision>112</cp:revision>
  <dcterms:created xsi:type="dcterms:W3CDTF">2019-03-11T13:02:45Z</dcterms:created>
  <dcterms:modified xsi:type="dcterms:W3CDTF">2019-11-25T21:05:17Z</dcterms:modified>
</cp:coreProperties>
</file>